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9" r:id="rId3"/>
    <p:sldId id="257" r:id="rId4"/>
    <p:sldId id="261" r:id="rId5"/>
    <p:sldId id="258" r:id="rId6"/>
    <p:sldId id="263" r:id="rId7"/>
    <p:sldId id="262" r:id="rId8"/>
    <p:sldId id="265" r:id="rId9"/>
    <p:sldId id="266" r:id="rId10"/>
    <p:sldId id="267" r:id="rId11"/>
    <p:sldId id="269" r:id="rId12"/>
    <p:sldId id="271" r:id="rId13"/>
    <p:sldId id="301" r:id="rId14"/>
    <p:sldId id="302" r:id="rId15"/>
    <p:sldId id="304" r:id="rId16"/>
    <p:sldId id="305" r:id="rId17"/>
    <p:sldId id="306" r:id="rId18"/>
    <p:sldId id="276" r:id="rId19"/>
    <p:sldId id="281" r:id="rId20"/>
    <p:sldId id="284" r:id="rId21"/>
    <p:sldId id="289" r:id="rId22"/>
    <p:sldId id="290" r:id="rId23"/>
    <p:sldId id="286" r:id="rId24"/>
    <p:sldId id="285" r:id="rId25"/>
    <p:sldId id="287" r:id="rId26"/>
    <p:sldId id="288" r:id="rId27"/>
    <p:sldId id="291" r:id="rId28"/>
    <p:sldId id="292" r:id="rId29"/>
    <p:sldId id="293" r:id="rId30"/>
    <p:sldId id="294" r:id="rId31"/>
    <p:sldId id="295" r:id="rId32"/>
    <p:sldId id="296" r:id="rId33"/>
    <p:sldId id="297" r:id="rId34"/>
    <p:sldId id="298" r:id="rId35"/>
    <p:sldId id="299" r:id="rId36"/>
    <p:sldId id="30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11/25/2022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eb.dev/progressive-web-app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F0A1-9EFA-64C9-9817-115A502D8B5C}"/>
              </a:ext>
            </a:extLst>
          </p:cNvPr>
          <p:cNvSpPr>
            <a:spLocks noGrp="1"/>
          </p:cNvSpPr>
          <p:nvPr>
            <p:ph type="ctrTitle"/>
          </p:nvPr>
        </p:nvSpPr>
        <p:spPr>
          <a:xfrm>
            <a:off x="1262706" y="2109504"/>
            <a:ext cx="9289811" cy="2037130"/>
          </a:xfrm>
        </p:spPr>
        <p:txBody>
          <a:bodyPr/>
          <a:lstStyle/>
          <a:p>
            <a:pPr marL="749935" algn="ctr">
              <a:lnSpc>
                <a:spcPct val="150000"/>
              </a:lnSpc>
              <a:spcBef>
                <a:spcPts val="100"/>
              </a:spcBef>
            </a:pPr>
            <a:r>
              <a:rPr lang="en-US" sz="2000" spc="-5" dirty="0">
                <a:solidFill>
                  <a:schemeClr val="tx1"/>
                </a:solidFill>
                <a:latin typeface="Times New Roman" panose="02020603050405020304" pitchFamily="18" charset="0"/>
                <a:cs typeface="Times New Roman" panose="02020603050405020304" pitchFamily="18" charset="0"/>
              </a:rPr>
              <a:t>Department</a:t>
            </a:r>
            <a:r>
              <a:rPr lang="en-US" sz="2000" spc="-20" dirty="0">
                <a:solidFill>
                  <a:schemeClr val="tx1"/>
                </a:solidFill>
                <a:latin typeface="Times New Roman" panose="02020603050405020304" pitchFamily="18" charset="0"/>
                <a:cs typeface="Times New Roman" panose="02020603050405020304" pitchFamily="18" charset="0"/>
              </a:rPr>
              <a:t> </a:t>
            </a:r>
            <a:r>
              <a:rPr lang="en-US" sz="2000" spc="-5" dirty="0">
                <a:solidFill>
                  <a:schemeClr val="tx1"/>
                </a:solidFill>
                <a:latin typeface="Times New Roman" panose="02020603050405020304" pitchFamily="18" charset="0"/>
                <a:cs typeface="Times New Roman" panose="02020603050405020304" pitchFamily="18" charset="0"/>
              </a:rPr>
              <a:t>of</a:t>
            </a:r>
            <a:r>
              <a:rPr lang="en-US" sz="2000" spc="-20" dirty="0">
                <a:solidFill>
                  <a:schemeClr val="tx1"/>
                </a:solidFill>
                <a:latin typeface="Times New Roman" panose="02020603050405020304" pitchFamily="18" charset="0"/>
                <a:cs typeface="Times New Roman" panose="02020603050405020304" pitchFamily="18" charset="0"/>
              </a:rPr>
              <a:t> </a:t>
            </a:r>
            <a:r>
              <a:rPr lang="en-US" sz="2000" spc="-5" dirty="0">
                <a:solidFill>
                  <a:schemeClr val="tx1"/>
                </a:solidFill>
                <a:latin typeface="Times New Roman" panose="02020603050405020304" pitchFamily="18" charset="0"/>
                <a:cs typeface="Times New Roman" panose="02020603050405020304" pitchFamily="18" charset="0"/>
              </a:rPr>
              <a:t>Computer</a:t>
            </a:r>
            <a:r>
              <a:rPr lang="en-US" sz="2000" spc="-15" dirty="0">
                <a:solidFill>
                  <a:schemeClr val="tx1"/>
                </a:solidFill>
                <a:latin typeface="Times New Roman" panose="02020603050405020304" pitchFamily="18" charset="0"/>
                <a:cs typeface="Times New Roman" panose="02020603050405020304" pitchFamily="18" charset="0"/>
              </a:rPr>
              <a:t> </a:t>
            </a:r>
            <a:r>
              <a:rPr lang="en-US" sz="2000" spc="-5" dirty="0">
                <a:solidFill>
                  <a:schemeClr val="tx1"/>
                </a:solidFill>
                <a:latin typeface="Times New Roman" panose="02020603050405020304" pitchFamily="18" charset="0"/>
                <a:cs typeface="Times New Roman" panose="02020603050405020304" pitchFamily="18" charset="0"/>
              </a:rPr>
              <a:t>Science</a:t>
            </a:r>
            <a:r>
              <a:rPr lang="en-US" sz="2000" spc="-25"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&amp;</a:t>
            </a:r>
            <a:r>
              <a:rPr lang="en-US" sz="2000" spc="-15" dirty="0">
                <a:solidFill>
                  <a:schemeClr val="tx1"/>
                </a:solidFill>
                <a:latin typeface="Times New Roman" panose="02020603050405020304" pitchFamily="18" charset="0"/>
                <a:cs typeface="Times New Roman" panose="02020603050405020304" pitchFamily="18" charset="0"/>
              </a:rPr>
              <a:t> </a:t>
            </a:r>
            <a:r>
              <a:rPr lang="en-US" sz="2000" spc="-5" dirty="0">
                <a:solidFill>
                  <a:schemeClr val="tx1"/>
                </a:solidFill>
                <a:latin typeface="Times New Roman" panose="02020603050405020304" pitchFamily="18" charset="0"/>
                <a:cs typeface="Times New Roman" panose="02020603050405020304" pitchFamily="18" charset="0"/>
              </a:rPr>
              <a:t>Engineering</a:t>
            </a:r>
            <a:br>
              <a:rPr lang="en-US" sz="2000" spc="-5"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Mini</a:t>
            </a:r>
            <a:r>
              <a:rPr lang="en-US" sz="2000" spc="-100" dirty="0">
                <a:solidFill>
                  <a:schemeClr val="tx1"/>
                </a:solidFill>
                <a:latin typeface="Times New Roman" panose="02020603050405020304" pitchFamily="18" charset="0"/>
                <a:cs typeface="Times New Roman" panose="02020603050405020304" pitchFamily="18" charset="0"/>
              </a:rPr>
              <a:t> </a:t>
            </a:r>
            <a:r>
              <a:rPr lang="en-US" sz="2000" spc="-5" dirty="0">
                <a:solidFill>
                  <a:schemeClr val="tx1"/>
                </a:solidFill>
                <a:latin typeface="Times New Roman" panose="02020603050405020304" pitchFamily="18" charset="0"/>
                <a:cs typeface="Times New Roman" panose="02020603050405020304" pitchFamily="18" charset="0"/>
              </a:rPr>
              <a:t>Project</a:t>
            </a:r>
            <a:br>
              <a:rPr lang="en-US" sz="2000" spc="-5" dirty="0">
                <a:solidFill>
                  <a:schemeClr val="tx1"/>
                </a:solidFill>
                <a:latin typeface="Times New Roman" panose="02020603050405020304" pitchFamily="18" charset="0"/>
                <a:cs typeface="Times New Roman" panose="02020603050405020304" pitchFamily="18" charset="0"/>
              </a:rPr>
            </a:br>
            <a:r>
              <a:rPr lang="en-US" sz="2000" spc="-5" dirty="0">
                <a:solidFill>
                  <a:schemeClr val="tx1"/>
                </a:solidFill>
                <a:latin typeface="Times New Roman" panose="02020603050405020304" pitchFamily="18" charset="0"/>
                <a:cs typeface="Times New Roman" panose="02020603050405020304" pitchFamily="18" charset="0"/>
              </a:rPr>
              <a:t>On</a:t>
            </a:r>
            <a:br>
              <a:rPr lang="en-US" sz="2000" dirty="0">
                <a:solidFill>
                  <a:schemeClr val="tx1"/>
                </a:solidFill>
                <a:latin typeface="Times New Roman" panose="02020603050405020304" pitchFamily="18" charset="0"/>
                <a:cs typeface="Times New Roman" panose="02020603050405020304" pitchFamily="18" charset="0"/>
              </a:rPr>
            </a:br>
            <a:r>
              <a:rPr lang="en-US" sz="3200" b="1" dirty="0">
                <a:effectLst/>
                <a:latin typeface="Times New Roman" panose="02020603050405020304" pitchFamily="18" charset="0"/>
                <a:ea typeface="Calibri" panose="020F0502020204030204" pitchFamily="34" charset="0"/>
              </a:rPr>
              <a:t>Suggesting proper crop using field types</a:t>
            </a:r>
            <a:endParaRPr lang="en-IN"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35C1D3C-15E7-13A1-0E71-FF9638C0CB32}"/>
              </a:ext>
            </a:extLst>
          </p:cNvPr>
          <p:cNvSpPr>
            <a:spLocks noGrp="1"/>
          </p:cNvSpPr>
          <p:nvPr>
            <p:ph type="subTitle" idx="1"/>
          </p:nvPr>
        </p:nvSpPr>
        <p:spPr>
          <a:xfrm>
            <a:off x="-15808" y="4579844"/>
            <a:ext cx="12207808" cy="2305050"/>
          </a:xfrm>
          <a:solidFill>
            <a:schemeClr val="accent1">
              <a:alpha val="47000"/>
            </a:schemeClr>
          </a:solidFill>
        </p:spPr>
        <p:txBody>
          <a:bodyPr/>
          <a:lstStyle/>
          <a:p>
            <a:pPr algn="l"/>
            <a:r>
              <a:rPr lang="en-IN" dirty="0"/>
              <a:t>   </a:t>
            </a:r>
          </a:p>
        </p:txBody>
      </p:sp>
      <p:pic>
        <p:nvPicPr>
          <p:cNvPr id="4" name="object 5">
            <a:extLst>
              <a:ext uri="{FF2B5EF4-FFF2-40B4-BE49-F238E27FC236}">
                <a16:creationId xmlns:a16="http://schemas.microsoft.com/office/drawing/2014/main" id="{4DD2E344-828F-55EC-8110-5AED726A9E94}"/>
              </a:ext>
            </a:extLst>
          </p:cNvPr>
          <p:cNvPicPr/>
          <p:nvPr/>
        </p:nvPicPr>
        <p:blipFill>
          <a:blip r:embed="rId2" cstate="print"/>
          <a:stretch>
            <a:fillRect/>
          </a:stretch>
        </p:blipFill>
        <p:spPr>
          <a:xfrm>
            <a:off x="472753" y="130701"/>
            <a:ext cx="1501724" cy="1201385"/>
          </a:xfrm>
          <a:prstGeom prst="rect">
            <a:avLst/>
          </a:prstGeom>
        </p:spPr>
      </p:pic>
      <p:sp>
        <p:nvSpPr>
          <p:cNvPr id="9" name="TextBox 8">
            <a:extLst>
              <a:ext uri="{FF2B5EF4-FFF2-40B4-BE49-F238E27FC236}">
                <a16:creationId xmlns:a16="http://schemas.microsoft.com/office/drawing/2014/main" id="{AFA390FE-D4A4-97C7-885A-FC671343D056}"/>
              </a:ext>
            </a:extLst>
          </p:cNvPr>
          <p:cNvSpPr txBox="1"/>
          <p:nvPr/>
        </p:nvSpPr>
        <p:spPr>
          <a:xfrm>
            <a:off x="2205318" y="103807"/>
            <a:ext cx="7557246" cy="1400383"/>
          </a:xfrm>
          <a:prstGeom prst="rect">
            <a:avLst/>
          </a:prstGeom>
          <a:solidFill>
            <a:schemeClr val="accent6">
              <a:lumMod val="20000"/>
              <a:lumOff val="80000"/>
            </a:schemeClr>
          </a:solidFill>
        </p:spPr>
        <p:txBody>
          <a:bodyPr wrap="square">
            <a:spAutoFit/>
          </a:bodyPr>
          <a:lstStyle/>
          <a:p>
            <a:pPr algn="ctr"/>
            <a:r>
              <a:rPr lang="en-US" sz="3600" i="1" spc="-5" dirty="0">
                <a:solidFill>
                  <a:srgbClr val="FF0000"/>
                </a:solidFill>
                <a:latin typeface="Times New Roman"/>
                <a:cs typeface="Times New Roman"/>
              </a:rPr>
              <a:t> </a:t>
            </a:r>
            <a:r>
              <a:rPr lang="en-US" sz="3600" b="1" spc="-5" dirty="0">
                <a:solidFill>
                  <a:srgbClr val="0070C0"/>
                </a:solidFill>
                <a:latin typeface="Times New Roman"/>
                <a:cs typeface="Times New Roman"/>
              </a:rPr>
              <a:t>CMR ENGINEERING COLLEGE</a:t>
            </a:r>
          </a:p>
          <a:p>
            <a:pPr algn="ctr"/>
            <a:r>
              <a:rPr lang="en-US" sz="2000" i="1" spc="-5" dirty="0">
                <a:solidFill>
                  <a:srgbClr val="FF0000"/>
                </a:solidFill>
                <a:latin typeface="Times New Roman"/>
                <a:cs typeface="Times New Roman"/>
              </a:rPr>
              <a:t> </a:t>
            </a:r>
            <a:r>
              <a:rPr lang="en-US" sz="2000" b="1" i="1" spc="-5" dirty="0">
                <a:solidFill>
                  <a:schemeClr val="tx2">
                    <a:lumMod val="50000"/>
                  </a:schemeClr>
                </a:solidFill>
                <a:latin typeface="Times New Roman"/>
                <a:cs typeface="Times New Roman"/>
              </a:rPr>
              <a:t>(UGC AUTONOMOUS)            </a:t>
            </a:r>
            <a:endParaRPr lang="en-US" sz="2000" b="1" spc="-5" dirty="0">
              <a:solidFill>
                <a:srgbClr val="0070C0"/>
              </a:solidFill>
              <a:latin typeface="Times New Roman"/>
              <a:cs typeface="Times New Roman"/>
            </a:endParaRPr>
          </a:p>
          <a:p>
            <a:pPr marL="85725" algn="ctr">
              <a:lnSpc>
                <a:spcPct val="100000"/>
              </a:lnSpc>
              <a:spcBef>
                <a:spcPts val="555"/>
              </a:spcBef>
              <a:tabLst>
                <a:tab pos="4024629" algn="l"/>
              </a:tabLst>
            </a:pPr>
            <a:r>
              <a:rPr lang="en-IN" sz="1200" i="1" spc="-5" dirty="0">
                <a:solidFill>
                  <a:srgbClr val="FF0000"/>
                </a:solidFill>
                <a:latin typeface="Times New Roman"/>
                <a:cs typeface="Times New Roman"/>
              </a:rPr>
              <a:t>(Accredited </a:t>
            </a:r>
            <a:r>
              <a:rPr lang="en-IN" sz="1200" i="1" dirty="0">
                <a:solidFill>
                  <a:srgbClr val="FF0000"/>
                </a:solidFill>
                <a:latin typeface="Times New Roman"/>
                <a:cs typeface="Times New Roman"/>
              </a:rPr>
              <a:t>by </a:t>
            </a:r>
            <a:r>
              <a:rPr lang="en-IN" sz="1200" i="1" spc="-5" dirty="0">
                <a:solidFill>
                  <a:srgbClr val="FF0000"/>
                </a:solidFill>
                <a:latin typeface="Times New Roman"/>
                <a:cs typeface="Times New Roman"/>
              </a:rPr>
              <a:t>NBA, Approved </a:t>
            </a:r>
            <a:r>
              <a:rPr lang="en-IN" sz="1200" i="1" dirty="0">
                <a:solidFill>
                  <a:srgbClr val="FF0000"/>
                </a:solidFill>
                <a:latin typeface="Times New Roman"/>
                <a:cs typeface="Times New Roman"/>
              </a:rPr>
              <a:t>by </a:t>
            </a:r>
            <a:r>
              <a:rPr lang="en-IN" sz="1200" i="1" spc="-5" dirty="0">
                <a:solidFill>
                  <a:srgbClr val="FF0000"/>
                </a:solidFill>
                <a:latin typeface="Times New Roman"/>
                <a:cs typeface="Times New Roman"/>
              </a:rPr>
              <a:t>AICTE NEW DELHI, Affiliated to JNTU,  Hyderabad)</a:t>
            </a:r>
            <a:r>
              <a:rPr lang="en-IN" sz="1200" i="1" spc="-285" dirty="0">
                <a:solidFill>
                  <a:srgbClr val="FF0000"/>
                </a:solidFill>
                <a:latin typeface="Times New Roman"/>
                <a:cs typeface="Times New Roman"/>
              </a:rPr>
              <a:t>                                                                                                                                                                                                                                                                                                                                                                                                                                                                                                                                                                                                                                                                              </a:t>
            </a:r>
            <a:r>
              <a:rPr lang="en-IN" sz="1200" i="1" spc="-5" dirty="0">
                <a:solidFill>
                  <a:srgbClr val="FF0000"/>
                </a:solidFill>
                <a:latin typeface="Times New Roman"/>
                <a:cs typeface="Times New Roman"/>
              </a:rPr>
              <a:t>Kandlakoya,</a:t>
            </a:r>
            <a:r>
              <a:rPr lang="en-IN" sz="1200" i="1" spc="-10" dirty="0">
                <a:solidFill>
                  <a:srgbClr val="FF0000"/>
                </a:solidFill>
                <a:latin typeface="Times New Roman"/>
                <a:cs typeface="Times New Roman"/>
              </a:rPr>
              <a:t> </a:t>
            </a:r>
            <a:r>
              <a:rPr lang="en-IN" sz="1200" i="1" dirty="0">
                <a:solidFill>
                  <a:srgbClr val="FF0000"/>
                </a:solidFill>
                <a:latin typeface="Times New Roman"/>
                <a:cs typeface="Times New Roman"/>
              </a:rPr>
              <a:t>Medchal </a:t>
            </a:r>
            <a:r>
              <a:rPr lang="en-IN" sz="1200" i="1" spc="-5" dirty="0">
                <a:solidFill>
                  <a:srgbClr val="FF0000"/>
                </a:solidFill>
                <a:latin typeface="Times New Roman"/>
                <a:cs typeface="Times New Roman"/>
              </a:rPr>
              <a:t>Road, Hyderabad-501</a:t>
            </a:r>
            <a:r>
              <a:rPr lang="en-IN" sz="1200" i="1" spc="-10" dirty="0">
                <a:solidFill>
                  <a:srgbClr val="FF0000"/>
                </a:solidFill>
                <a:latin typeface="Times New Roman"/>
                <a:cs typeface="Times New Roman"/>
              </a:rPr>
              <a:t> </a:t>
            </a:r>
            <a:r>
              <a:rPr lang="en-IN" sz="1200" i="1" spc="10" dirty="0">
                <a:solidFill>
                  <a:srgbClr val="FF0000"/>
                </a:solidFill>
                <a:latin typeface="Times New Roman"/>
                <a:cs typeface="Times New Roman"/>
              </a:rPr>
              <a:t>401</a:t>
            </a:r>
            <a:endParaRPr lang="en-US" b="1" spc="-5" dirty="0">
              <a:solidFill>
                <a:srgbClr val="0070C0"/>
              </a:solidFill>
              <a:latin typeface="Times New Roman"/>
              <a:cs typeface="Times New Roman"/>
            </a:endParaRPr>
          </a:p>
        </p:txBody>
      </p:sp>
      <p:pic>
        <p:nvPicPr>
          <p:cNvPr id="10" name="Picture 2" descr="National Board Of Accreditation (Nba) in Subramani Nagar, Info Bells  Technologies Private Limited | ID: 21274167473">
            <a:extLst>
              <a:ext uri="{FF2B5EF4-FFF2-40B4-BE49-F238E27FC236}">
                <a16:creationId xmlns:a16="http://schemas.microsoft.com/office/drawing/2014/main" id="{A89668CB-4BE1-873E-5E31-3D941F3FFDD5}"/>
              </a:ext>
            </a:extLst>
          </p:cNvPr>
          <p:cNvPicPr>
            <a:picLocks noChangeAspect="1" noChangeArrowheads="1"/>
          </p:cNvPicPr>
          <p:nvPr/>
        </p:nvPicPr>
        <p:blipFill>
          <a:blip r:embed="rId3" cstate="print"/>
          <a:srcRect/>
          <a:stretch>
            <a:fillRect/>
          </a:stretch>
        </p:blipFill>
        <p:spPr bwMode="auto">
          <a:xfrm>
            <a:off x="10390092" y="130701"/>
            <a:ext cx="1358153" cy="1115393"/>
          </a:xfrm>
          <a:prstGeom prst="rect">
            <a:avLst/>
          </a:prstGeom>
          <a:noFill/>
        </p:spPr>
      </p:pic>
      <p:sp>
        <p:nvSpPr>
          <p:cNvPr id="12" name="TextBox 11">
            <a:extLst>
              <a:ext uri="{FF2B5EF4-FFF2-40B4-BE49-F238E27FC236}">
                <a16:creationId xmlns:a16="http://schemas.microsoft.com/office/drawing/2014/main" id="{17765A05-070B-C7D5-182B-E3E4FE65CB6E}"/>
              </a:ext>
            </a:extLst>
          </p:cNvPr>
          <p:cNvSpPr txBox="1"/>
          <p:nvPr/>
        </p:nvSpPr>
        <p:spPr>
          <a:xfrm>
            <a:off x="779928" y="4894729"/>
            <a:ext cx="2519083" cy="1474314"/>
          </a:xfrm>
          <a:prstGeom prst="rect">
            <a:avLst/>
          </a:prstGeom>
          <a:noFill/>
        </p:spPr>
        <p:txBody>
          <a:bodyPr wrap="square" rtlCol="0">
            <a:spAutoFit/>
          </a:bodyPr>
          <a:lstStyle/>
          <a:p>
            <a:pPr marL="12700" marR="5080" indent="44450">
              <a:lnSpc>
                <a:spcPct val="115700"/>
              </a:lnSpc>
              <a:spcBef>
                <a:spcPts val="185"/>
              </a:spcBef>
            </a:pPr>
            <a:r>
              <a:rPr lang="en-IN" spc="-5" dirty="0">
                <a:latin typeface="Times New Roman"/>
                <a:cs typeface="Times New Roman"/>
              </a:rPr>
              <a:t>Internal</a:t>
            </a:r>
            <a:r>
              <a:rPr lang="en-IN" dirty="0">
                <a:latin typeface="Times New Roman"/>
                <a:cs typeface="Times New Roman"/>
              </a:rPr>
              <a:t> </a:t>
            </a:r>
            <a:r>
              <a:rPr lang="en-IN" spc="-5" dirty="0">
                <a:latin typeface="Times New Roman"/>
                <a:cs typeface="Times New Roman"/>
              </a:rPr>
              <a:t>Guide:- </a:t>
            </a:r>
            <a:r>
              <a:rPr lang="en-IN" dirty="0">
                <a:latin typeface="Times New Roman"/>
                <a:cs typeface="Times New Roman"/>
              </a:rPr>
              <a:t> </a:t>
            </a:r>
          </a:p>
          <a:p>
            <a:pPr marL="12700" marR="5080" indent="44450">
              <a:lnSpc>
                <a:spcPct val="115700"/>
              </a:lnSpc>
              <a:spcBef>
                <a:spcPts val="185"/>
              </a:spcBef>
            </a:pPr>
            <a:r>
              <a:rPr lang="en-IN" spc="-5" dirty="0">
                <a:latin typeface="Times New Roman"/>
                <a:cs typeface="Times New Roman"/>
              </a:rPr>
              <a:t>Mrs.S.Anitha,</a:t>
            </a:r>
          </a:p>
          <a:p>
            <a:pPr marL="12700" marR="5080" indent="44450">
              <a:lnSpc>
                <a:spcPct val="115700"/>
              </a:lnSpc>
              <a:spcBef>
                <a:spcPts val="185"/>
              </a:spcBef>
            </a:pPr>
            <a:r>
              <a:rPr lang="en-IN" spc="-335" dirty="0">
                <a:latin typeface="Times New Roman"/>
                <a:cs typeface="Times New Roman"/>
              </a:rPr>
              <a:t> </a:t>
            </a:r>
            <a:r>
              <a:rPr lang="en-IN" spc="-5" dirty="0">
                <a:latin typeface="Times New Roman"/>
                <a:cs typeface="Times New Roman"/>
              </a:rPr>
              <a:t>Assistant</a:t>
            </a:r>
            <a:r>
              <a:rPr lang="en-IN" spc="-45" dirty="0">
                <a:latin typeface="Times New Roman"/>
                <a:cs typeface="Times New Roman"/>
              </a:rPr>
              <a:t> </a:t>
            </a:r>
            <a:r>
              <a:rPr lang="en-IN" spc="-5" dirty="0">
                <a:latin typeface="Times New Roman"/>
                <a:cs typeface="Times New Roman"/>
              </a:rPr>
              <a:t>Professor,</a:t>
            </a:r>
            <a:endParaRPr lang="en-IN" dirty="0">
              <a:latin typeface="Times New Roman"/>
              <a:cs typeface="Times New Roman"/>
            </a:endParaRPr>
          </a:p>
          <a:p>
            <a:pPr marL="12700">
              <a:lnSpc>
                <a:spcPct val="100000"/>
              </a:lnSpc>
              <a:spcBef>
                <a:spcPts val="655"/>
              </a:spcBef>
            </a:pPr>
            <a:r>
              <a:rPr lang="en-IN" spc="-5" dirty="0">
                <a:latin typeface="Times New Roman"/>
                <a:cs typeface="Times New Roman"/>
              </a:rPr>
              <a:t>Dept.</a:t>
            </a:r>
            <a:r>
              <a:rPr lang="en-IN" spc="-35" dirty="0">
                <a:latin typeface="Times New Roman"/>
                <a:cs typeface="Times New Roman"/>
              </a:rPr>
              <a:t> </a:t>
            </a:r>
            <a:r>
              <a:rPr lang="en-IN" dirty="0">
                <a:latin typeface="Times New Roman"/>
                <a:cs typeface="Times New Roman"/>
              </a:rPr>
              <a:t>of</a:t>
            </a:r>
            <a:r>
              <a:rPr lang="en-IN" spc="-30" dirty="0">
                <a:latin typeface="Times New Roman"/>
                <a:cs typeface="Times New Roman"/>
              </a:rPr>
              <a:t> </a:t>
            </a:r>
            <a:r>
              <a:rPr lang="en-IN" spc="-5" dirty="0">
                <a:latin typeface="Times New Roman"/>
                <a:cs typeface="Times New Roman"/>
              </a:rPr>
              <a:t>CSE.</a:t>
            </a:r>
            <a:endParaRPr lang="en-IN" dirty="0">
              <a:latin typeface="Times New Roman"/>
              <a:cs typeface="Times New Roman"/>
            </a:endParaRPr>
          </a:p>
        </p:txBody>
      </p:sp>
      <p:sp>
        <p:nvSpPr>
          <p:cNvPr id="15" name="TextBox 14">
            <a:extLst>
              <a:ext uri="{FF2B5EF4-FFF2-40B4-BE49-F238E27FC236}">
                <a16:creationId xmlns:a16="http://schemas.microsoft.com/office/drawing/2014/main" id="{11818ACE-2A27-E118-1303-8693AFE912D2}"/>
              </a:ext>
            </a:extLst>
          </p:cNvPr>
          <p:cNvSpPr txBox="1"/>
          <p:nvPr/>
        </p:nvSpPr>
        <p:spPr>
          <a:xfrm flipH="1">
            <a:off x="4852018" y="5064300"/>
            <a:ext cx="2111188" cy="369332"/>
          </a:xfrm>
          <a:prstGeom prst="rect">
            <a:avLst/>
          </a:prstGeom>
          <a:solidFill>
            <a:schemeClr val="bg1"/>
          </a:solidFill>
        </p:spPr>
        <p:txBody>
          <a:bodyPr wrap="square" rtlCol="0">
            <a:spAutoFit/>
          </a:bodyPr>
          <a:lstStyle/>
          <a:p>
            <a:pPr algn="ctr"/>
            <a:r>
              <a:rPr lang="en-US" b="1" dirty="0">
                <a:solidFill>
                  <a:srgbClr val="002060"/>
                </a:solidFill>
              </a:rPr>
              <a:t>A.Y </a:t>
            </a:r>
            <a:r>
              <a:rPr lang="en-US" sz="1800" b="1" dirty="0">
                <a:solidFill>
                  <a:srgbClr val="002060"/>
                </a:solidFill>
              </a:rPr>
              <a:t>2022-2023</a:t>
            </a:r>
          </a:p>
        </p:txBody>
      </p:sp>
      <p:sp>
        <p:nvSpPr>
          <p:cNvPr id="17" name="TextBox 16">
            <a:extLst>
              <a:ext uri="{FF2B5EF4-FFF2-40B4-BE49-F238E27FC236}">
                <a16:creationId xmlns:a16="http://schemas.microsoft.com/office/drawing/2014/main" id="{CA5E98AC-9C36-2E60-BEA9-2E5869EADD35}"/>
              </a:ext>
            </a:extLst>
          </p:cNvPr>
          <p:cNvSpPr txBox="1"/>
          <p:nvPr/>
        </p:nvSpPr>
        <p:spPr>
          <a:xfrm flipH="1">
            <a:off x="8001448" y="4818808"/>
            <a:ext cx="2316927" cy="147732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a:t>
            </a:r>
          </a:p>
          <a:p>
            <a:r>
              <a:rPr lang="en-IN" dirty="0">
                <a:latin typeface="Times New Roman" panose="02020603050405020304" pitchFamily="18" charset="0"/>
                <a:cs typeface="Times New Roman" panose="02020603050405020304" pitchFamily="18" charset="0"/>
              </a:rPr>
              <a:t>B Sai Krishna Goud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 Rosi Reddy</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 S Harshitha</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 Nithin Koushik</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181C2AA-FD67-0188-D962-4BA3B8BD53AA}"/>
              </a:ext>
            </a:extLst>
          </p:cNvPr>
          <p:cNvSpPr txBox="1"/>
          <p:nvPr/>
        </p:nvSpPr>
        <p:spPr>
          <a:xfrm>
            <a:off x="10165975" y="5064300"/>
            <a:ext cx="1582269"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198R1A0507</a:t>
            </a:r>
          </a:p>
          <a:p>
            <a:r>
              <a:rPr lang="en-IN" dirty="0">
                <a:latin typeface="Times New Roman" panose="02020603050405020304" pitchFamily="18" charset="0"/>
                <a:cs typeface="Times New Roman" panose="02020603050405020304" pitchFamily="18" charset="0"/>
              </a:rPr>
              <a:t>: 198R1A0525</a:t>
            </a:r>
          </a:p>
          <a:p>
            <a:r>
              <a:rPr lang="en-IN" dirty="0">
                <a:latin typeface="Times New Roman" panose="02020603050405020304" pitchFamily="18" charset="0"/>
                <a:cs typeface="Times New Roman" panose="02020603050405020304" pitchFamily="18" charset="0"/>
              </a:rPr>
              <a:t>: 198R1A0547</a:t>
            </a:r>
          </a:p>
          <a:p>
            <a:r>
              <a:rPr lang="en-IN" dirty="0">
                <a:latin typeface="Times New Roman" panose="02020603050405020304" pitchFamily="18" charset="0"/>
                <a:cs typeface="Times New Roman" panose="02020603050405020304" pitchFamily="18" charset="0"/>
              </a:rPr>
              <a:t>: 198R1A0514</a:t>
            </a:r>
          </a:p>
        </p:txBody>
      </p:sp>
    </p:spTree>
    <p:extLst>
      <p:ext uri="{BB962C8B-B14F-4D97-AF65-F5344CB8AC3E}">
        <p14:creationId xmlns:p14="http://schemas.microsoft.com/office/powerpoint/2010/main" val="249286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FC63-EE02-DC60-C0D9-77E9A73D8DF9}"/>
              </a:ext>
            </a:extLst>
          </p:cNvPr>
          <p:cNvSpPr>
            <a:spLocks noGrp="1"/>
          </p:cNvSpPr>
          <p:nvPr>
            <p:ph type="title"/>
          </p:nvPr>
        </p:nvSpPr>
        <p:spPr>
          <a:xfrm>
            <a:off x="677334" y="609600"/>
            <a:ext cx="8596668" cy="806824"/>
          </a:xfrm>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0F12359D-D14E-94CF-C8AE-526CBD44EDBA}"/>
              </a:ext>
            </a:extLst>
          </p:cNvPr>
          <p:cNvSpPr>
            <a:spLocks noGrp="1"/>
          </p:cNvSpPr>
          <p:nvPr>
            <p:ph idx="1"/>
          </p:nvPr>
        </p:nvSpPr>
        <p:spPr>
          <a:xfrm>
            <a:off x="677334" y="1416424"/>
            <a:ext cx="8596668" cy="4930587"/>
          </a:xfrm>
        </p:spPr>
        <p:txBody>
          <a:bodyPr>
            <a:normAutofit/>
          </a:bodyPr>
          <a:lstStyle/>
          <a:p>
            <a:pPr algn="just">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proposed system, the system has proposed a model that addresses these issues. The novelty of the proposed system is to guide the farmers to maximize the crop yield as well as suggest the most profitable crop for the specific region. The proposed model provides crop selection based on economic and environmental conditions, and benefit to maximize the crop yield that will subsequently help to meet the increasing demand for the country's food supplies. The proposed model predicts the crop yield by studying factors such as rainfall, temperature, area, season, soil type etc.</a:t>
            </a:r>
          </a:p>
          <a:p>
            <a:pPr algn="just">
              <a:lnSpc>
                <a:spcPct val="150000"/>
              </a:lnSpc>
            </a:pPr>
            <a:r>
              <a:rPr lang="en-US" sz="1800" dirty="0">
                <a:effectLst/>
                <a:latin typeface="TimesNewRomanPSMT"/>
                <a:ea typeface="Calibri" panose="020F0502020204030204" pitchFamily="34" charset="0"/>
                <a:cs typeface="TimesNewRomanPSMT"/>
              </a:rPr>
              <a:t>The existing system which recommends crop yield is either hardware-based being costly to maintain, or not easily accessible. The proposed system suggests a </a:t>
            </a:r>
            <a:r>
              <a:rPr lang="en-US" dirty="0">
                <a:latin typeface="TimesNewRomanPSMT"/>
                <a:ea typeface="Calibri" panose="020F0502020204030204" pitchFamily="34" charset="0"/>
                <a:cs typeface="TimesNewRomanPSMT"/>
              </a:rPr>
              <a:t>website</a:t>
            </a:r>
            <a:r>
              <a:rPr lang="en-US" sz="1800" dirty="0">
                <a:effectLst/>
                <a:latin typeface="TimesNewRomanPSMT"/>
                <a:ea typeface="Calibri" panose="020F0502020204030204" pitchFamily="34" charset="0"/>
                <a:cs typeface="TimesNewRomanPSMT"/>
              </a:rPr>
              <a:t> that precisely predicts the most profitable crop by predicting the crop yield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3351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C817-6EA1-0DC1-4145-DF2FFC8D6B71}"/>
              </a:ext>
            </a:extLst>
          </p:cNvPr>
          <p:cNvSpPr>
            <a:spLocks noGrp="1"/>
          </p:cNvSpPr>
          <p:nvPr>
            <p:ph type="title"/>
          </p:nvPr>
        </p:nvSpPr>
        <p:spPr>
          <a:xfrm>
            <a:off x="677334" y="609600"/>
            <a:ext cx="8596668" cy="914400"/>
          </a:xfrm>
        </p:spPr>
        <p:txBody>
          <a:bodyPr/>
          <a:lstStyle/>
          <a:p>
            <a:r>
              <a:rPr lang="en-IN"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966040D5-9D5D-8D47-76CE-17DD0DD2B527}"/>
              </a:ext>
            </a:extLst>
          </p:cNvPr>
          <p:cNvSpPr>
            <a:spLocks noGrp="1"/>
          </p:cNvSpPr>
          <p:nvPr>
            <p:ph idx="1"/>
          </p:nvPr>
        </p:nvSpPr>
        <p:spPr>
          <a:xfrm>
            <a:off x="805671" y="1434353"/>
            <a:ext cx="8596668" cy="4885765"/>
          </a:xfrm>
        </p:spPr>
        <p:txBody>
          <a:bodyPr>
            <a:normAutofit/>
          </a:bodyPr>
          <a:lstStyle/>
          <a:p>
            <a:pPr marL="0" indent="0" algn="just">
              <a:lnSpc>
                <a:spcPct val="200000"/>
              </a:lnSpc>
              <a:spcAft>
                <a:spcPts val="1000"/>
              </a:spcAft>
              <a:buNone/>
            </a:pPr>
            <a:r>
              <a:rPr lang="en-US" sz="2000" b="1" dirty="0">
                <a:effectLst/>
                <a:latin typeface="Times New Roman" panose="02020603050405020304" pitchFamily="18" charset="0"/>
                <a:ea typeface="Calibri" panose="020F0502020204030204" pitchFamily="34" charset="0"/>
              </a:rPr>
              <a:t>SOFTWARE REQUIREMENTS:</a:t>
            </a:r>
            <a:endParaRPr lang="en-IN" sz="2000" dirty="0">
              <a:latin typeface="Times New Roman" panose="02020603050405020304" pitchFamily="18" charset="0"/>
              <a:ea typeface="Calibri" panose="020F0502020204030204" pitchFamily="34" charset="0"/>
            </a:endParaRPr>
          </a:p>
          <a:p>
            <a:pPr marL="0" indent="0" algn="just">
              <a:lnSpc>
                <a:spcPct val="200000"/>
              </a:lnSpc>
              <a:spcAft>
                <a:spcPts val="1000"/>
              </a:spcAft>
              <a:buNone/>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 </a:t>
            </a:r>
            <a:r>
              <a:rPr lang="en-IN" sz="1800" dirty="0">
                <a:effectLst/>
                <a:latin typeface="Times New Roman" panose="02020603050405020304" pitchFamily="18" charset="0"/>
                <a:ea typeface="Segoe UI Symbol" panose="020B0502040204020203" pitchFamily="34" charset="0"/>
                <a:cs typeface="Segoe UI Symbol" panose="020B0502040204020203" pitchFamily="34" charset="0"/>
              </a:rPr>
              <a:t> </a:t>
            </a:r>
            <a:r>
              <a:rPr lang="en-US" sz="1800" b="1" dirty="0">
                <a:effectLst/>
                <a:latin typeface="Times New Roman" panose="02020603050405020304" pitchFamily="18" charset="0"/>
                <a:ea typeface="Calibri" panose="020F0502020204030204" pitchFamily="34" charset="0"/>
              </a:rPr>
              <a:t>Operating system 	         :   </a:t>
            </a:r>
            <a:r>
              <a:rPr lang="en-US" sz="1800" dirty="0">
                <a:effectLst/>
                <a:latin typeface="Times New Roman" panose="02020603050405020304" pitchFamily="18" charset="0"/>
                <a:ea typeface="Calibri" panose="020F0502020204030204" pitchFamily="34" charset="0"/>
              </a:rPr>
              <a:t>Windows 7 Ultimate.</a:t>
            </a:r>
            <a:endParaRPr lang="en-IN" sz="1800" dirty="0">
              <a:effectLst/>
              <a:latin typeface="Times New Roman" panose="02020603050405020304" pitchFamily="18" charset="0"/>
              <a:ea typeface="Calibri" panose="020F0502020204030204" pitchFamily="34" charset="0"/>
            </a:endParaRPr>
          </a:p>
          <a:p>
            <a:pPr marL="0" lvl="0" indent="0" algn="just">
              <a:lnSpc>
                <a:spcPct val="150000"/>
              </a:lnSpc>
              <a:spcAft>
                <a:spcPts val="1000"/>
              </a:spcAft>
              <a:buNone/>
              <a:tabLst>
                <a:tab pos="457200" algn="l"/>
              </a:tabLst>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  </a:t>
            </a:r>
            <a:r>
              <a:rPr lang="en-US" sz="1800" b="1" dirty="0">
                <a:effectLst/>
                <a:latin typeface="Times New Roman" panose="02020603050405020304" pitchFamily="18" charset="0"/>
                <a:ea typeface="Calibri" panose="020F0502020204030204" pitchFamily="34" charset="0"/>
              </a:rPr>
              <a:t>Coding Language		 :   </a:t>
            </a:r>
            <a:r>
              <a:rPr lang="en-US" sz="1800" dirty="0">
                <a:effectLst/>
                <a:latin typeface="Times New Roman" panose="02020603050405020304" pitchFamily="18" charset="0"/>
                <a:ea typeface="Calibri" panose="020F0502020204030204" pitchFamily="34" charset="0"/>
              </a:rPr>
              <a:t>Python.</a:t>
            </a:r>
            <a:endParaRPr lang="en-IN" sz="1800" dirty="0">
              <a:effectLst/>
              <a:latin typeface="Times New Roman" panose="02020603050405020304" pitchFamily="18" charset="0"/>
              <a:ea typeface="Calibri" panose="020F0502020204030204" pitchFamily="34" charset="0"/>
            </a:endParaRPr>
          </a:p>
          <a:p>
            <a:pPr marL="0" lvl="0" indent="0" algn="just">
              <a:lnSpc>
                <a:spcPct val="150000"/>
              </a:lnSpc>
              <a:spcAft>
                <a:spcPts val="1000"/>
              </a:spcAft>
              <a:buNone/>
              <a:tabLst>
                <a:tab pos="457200" algn="l"/>
              </a:tabLst>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  </a:t>
            </a:r>
            <a:r>
              <a:rPr lang="en-US" sz="1800" b="1" dirty="0">
                <a:effectLst/>
                <a:latin typeface="Times New Roman" panose="02020603050405020304" pitchFamily="18" charset="0"/>
                <a:ea typeface="Calibri" panose="020F0502020204030204" pitchFamily="34" charset="0"/>
              </a:rPr>
              <a:t>Back-End			         :   </a:t>
            </a:r>
            <a:r>
              <a:rPr lang="en-US" sz="1800" dirty="0">
                <a:effectLst/>
                <a:latin typeface="Times New Roman" panose="02020603050405020304" pitchFamily="18" charset="0"/>
                <a:ea typeface="Calibri" panose="020F0502020204030204" pitchFamily="34" charset="0"/>
              </a:rPr>
              <a:t>Django-ORM</a:t>
            </a:r>
            <a:endParaRPr lang="en-IN" sz="1800" dirty="0">
              <a:effectLst/>
              <a:latin typeface="Times New Roman" panose="02020603050405020304" pitchFamily="18" charset="0"/>
              <a:ea typeface="Calibri" panose="020F0502020204030204" pitchFamily="34" charset="0"/>
            </a:endParaRPr>
          </a:p>
          <a:p>
            <a:pPr marL="0" lvl="0" indent="0" algn="just">
              <a:lnSpc>
                <a:spcPct val="150000"/>
              </a:lnSpc>
              <a:spcAft>
                <a:spcPts val="1000"/>
              </a:spcAft>
              <a:buNone/>
              <a:tabLst>
                <a:tab pos="457200" algn="l"/>
              </a:tabLst>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  </a:t>
            </a:r>
            <a:r>
              <a:rPr lang="en-US" sz="1800" b="1" dirty="0">
                <a:effectLst/>
                <a:latin typeface="Times New Roman" panose="02020603050405020304" pitchFamily="18" charset="0"/>
                <a:ea typeface="Calibri" panose="020F0502020204030204" pitchFamily="34" charset="0"/>
              </a:rPr>
              <a:t>Designing			         :</a:t>
            </a:r>
            <a:r>
              <a:rPr lang="en-US" sz="1800" dirty="0">
                <a:effectLst/>
                <a:latin typeface="Times New Roman" panose="02020603050405020304" pitchFamily="18" charset="0"/>
                <a:ea typeface="Calibri" panose="020F0502020204030204" pitchFamily="34" charset="0"/>
              </a:rPr>
              <a:t>   HTML, CSS, JavaScript.</a:t>
            </a:r>
            <a:endParaRPr lang="en-IN" sz="1800" dirty="0">
              <a:effectLst/>
              <a:latin typeface="Times New Roman" panose="02020603050405020304" pitchFamily="18" charset="0"/>
              <a:ea typeface="Calibri" panose="020F0502020204030204" pitchFamily="34" charset="0"/>
            </a:endParaRPr>
          </a:p>
          <a:p>
            <a:pPr marL="0" lvl="0" indent="0" algn="just">
              <a:lnSpc>
                <a:spcPct val="150000"/>
              </a:lnSpc>
              <a:spcAft>
                <a:spcPts val="1000"/>
              </a:spcAft>
              <a:buNone/>
              <a:tabLst>
                <a:tab pos="457200" algn="l"/>
              </a:tabLst>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  </a:t>
            </a:r>
            <a:r>
              <a:rPr lang="en-US" sz="1800" b="1" dirty="0">
                <a:effectLst/>
                <a:latin typeface="Times New Roman" panose="02020603050405020304" pitchFamily="18" charset="0"/>
                <a:ea typeface="Calibri" panose="020F0502020204030204" pitchFamily="34" charset="0"/>
              </a:rPr>
              <a:t>Data Base			        :   </a:t>
            </a:r>
            <a:r>
              <a:rPr lang="en-US" sz="1800" dirty="0">
                <a:effectLst/>
                <a:latin typeface="Times New Roman" panose="02020603050405020304" pitchFamily="18" charset="0"/>
                <a:ea typeface="Calibri" panose="020F0502020204030204" pitchFamily="34" charset="0"/>
              </a:rPr>
              <a:t>MySQL (WAMP Server).</a:t>
            </a:r>
            <a:endParaRPr lang="en-IN" sz="1800" dirty="0">
              <a:effectLst/>
              <a:latin typeface="Times New Roman" panose="02020603050405020304" pitchFamily="18" charset="0"/>
              <a:ea typeface="Calibri" panose="020F0502020204030204" pitchFamily="34" charset="0"/>
            </a:endParaRPr>
          </a:p>
          <a:p>
            <a:pPr marL="0" indent="0" algn="just">
              <a:lnSpc>
                <a:spcPct val="150000"/>
              </a:lnSpc>
              <a:spcAft>
                <a:spcPts val="1000"/>
              </a:spcAft>
              <a:buNone/>
            </a:pPr>
            <a:endParaRPr lang="en-IN"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0934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023BEB-506E-467A-9687-724F8F089F3C}"/>
              </a:ext>
            </a:extLst>
          </p:cNvPr>
          <p:cNvSpPr txBox="1">
            <a:spLocks noGrp="1"/>
          </p:cNvSpPr>
          <p:nvPr>
            <p:ph idx="1"/>
          </p:nvPr>
        </p:nvSpPr>
        <p:spPr>
          <a:xfrm>
            <a:off x="869575" y="843430"/>
            <a:ext cx="7978590" cy="4862870"/>
          </a:xfrm>
          <a:prstGeom prst="rect">
            <a:avLst/>
          </a:prstGeom>
          <a:noFill/>
        </p:spPr>
        <p:txBody>
          <a:bodyPr wrap="square">
            <a:spAutoFit/>
          </a:bodyPr>
          <a:lstStyle/>
          <a:p>
            <a:pPr marL="0" indent="0" algn="just">
              <a:lnSpc>
                <a:spcPct val="150000"/>
              </a:lnSpc>
              <a:spcAft>
                <a:spcPts val="1000"/>
              </a:spcAft>
              <a:buNone/>
            </a:pPr>
            <a:r>
              <a:rPr lang="en-US" sz="2000" b="1" dirty="0">
                <a:effectLst/>
                <a:latin typeface="Times New Roman" panose="02020603050405020304" pitchFamily="18" charset="0"/>
                <a:ea typeface="Calibri" panose="020F0502020204030204" pitchFamily="34" charset="0"/>
              </a:rPr>
              <a:t>HARDWARE SYSTEM CONFIGURATION:</a:t>
            </a:r>
            <a:endParaRPr lang="en-IN" sz="2000" dirty="0">
              <a:effectLst/>
              <a:latin typeface="Times New Roman" panose="02020603050405020304" pitchFamily="18" charset="0"/>
              <a:ea typeface="Calibri" panose="020F0502020204030204" pitchFamily="34" charset="0"/>
            </a:endParaRPr>
          </a:p>
          <a:p>
            <a:pPr marL="0" indent="0" algn="just">
              <a:lnSpc>
                <a:spcPct val="150000"/>
              </a:lnSpc>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7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ro</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ssor                      </a:t>
            </a:r>
            <a:r>
              <a:rPr lang="en-US" sz="1800" spc="1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2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nt</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um</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spc="-30" dirty="0">
                <a:effectLst/>
                <a:latin typeface="Times New Roman" panose="02020603050405020304" pitchFamily="18" charset="0"/>
                <a:ea typeface="Calibri" panose="020F0502020204030204" pitchFamily="34" charset="0"/>
                <a:cs typeface="Times New Roman" panose="02020603050405020304" pitchFamily="18" charset="0"/>
              </a:rPr>
              <a:t>IV</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4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RAM                              -    </a:t>
            </a:r>
            <a:r>
              <a:rPr lang="en-US" sz="1800" spc="295"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GB</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465"/>
              </a:spcBef>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4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rd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isk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 GB</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480"/>
              </a:spcBef>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4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a:t>
            </a:r>
            <a:r>
              <a:rPr lang="en-US" sz="1800" spc="15"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a:t>
            </a:r>
            <a:r>
              <a:rPr lang="en-US" sz="18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rd                      -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tand</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rd Windows K</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1800" spc="-25" dirty="0">
                <a:effectLst/>
                <a:latin typeface="Times New Roman" panose="02020603050405020304" pitchFamily="18" charset="0"/>
                <a:ea typeface="Calibri" panose="020F0502020204030204" pitchFamily="34" charset="0"/>
                <a:cs typeface="Times New Roman" panose="02020603050405020304" pitchFamily="18" charset="0"/>
              </a:rPr>
              <a:t>y</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465"/>
              </a:spcBef>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4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Mouse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or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hree</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ut</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 Mouse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480"/>
              </a:spcBef>
              <a:spcAft>
                <a:spcPts val="1000"/>
              </a:spcAft>
              <a:buNone/>
            </a:pPr>
            <a:r>
              <a:rPr lang="en-US" sz="1800" dirty="0">
                <a:effectLst/>
                <a:latin typeface="Times New Roman" panose="02020603050405020304" pitchFamily="18" charset="0"/>
                <a:ea typeface="Segoe UI Symbol" panose="020B0502040204020203" pitchFamily="34" charset="0"/>
                <a:cs typeface="Times New Roman" panose="02020603050405020304" pitchFamily="18" charset="0"/>
              </a:rPr>
              <a:t>     ➢  </a:t>
            </a:r>
            <a:r>
              <a:rPr lang="en-US" sz="1800" spc="4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Monitor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2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(super video graphics array)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3711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8371-97B4-6E81-3615-F2174F554523}"/>
              </a:ext>
            </a:extLst>
          </p:cNvPr>
          <p:cNvSpPr>
            <a:spLocks noGrp="1"/>
          </p:cNvSpPr>
          <p:nvPr>
            <p:ph type="title"/>
          </p:nvPr>
        </p:nvSpPr>
        <p:spPr>
          <a:xfrm>
            <a:off x="686858" y="476250"/>
            <a:ext cx="8596668" cy="781050"/>
          </a:xfrm>
        </p:spPr>
        <p:txBody>
          <a:bodyPr/>
          <a:lstStyle/>
          <a:p>
            <a:r>
              <a:rPr lang="en-IN" dirty="0">
                <a:latin typeface="Times New Roman" panose="02020603050405020304" pitchFamily="18" charset="0"/>
                <a:cs typeface="Times New Roman" panose="02020603050405020304" pitchFamily="18" charset="0"/>
              </a:rPr>
              <a:t>Findings of the project</a:t>
            </a:r>
          </a:p>
        </p:txBody>
      </p:sp>
      <p:sp>
        <p:nvSpPr>
          <p:cNvPr id="3" name="Content Placeholder 2">
            <a:extLst>
              <a:ext uri="{FF2B5EF4-FFF2-40B4-BE49-F238E27FC236}">
                <a16:creationId xmlns:a16="http://schemas.microsoft.com/office/drawing/2014/main" id="{1E51BE3B-FC41-D53A-7065-53390804CA2A}"/>
              </a:ext>
            </a:extLst>
          </p:cNvPr>
          <p:cNvSpPr>
            <a:spLocks noGrp="1"/>
          </p:cNvSpPr>
          <p:nvPr>
            <p:ph idx="1"/>
          </p:nvPr>
        </p:nvSpPr>
        <p:spPr>
          <a:xfrm>
            <a:off x="819149" y="1323975"/>
            <a:ext cx="8464377" cy="4667250"/>
          </a:xfrm>
        </p:spPr>
        <p:txBody>
          <a:bodyPr>
            <a:normAutofit/>
          </a:bodyPr>
          <a:lstStyle/>
          <a:p>
            <a:r>
              <a:rPr lang="en-IN" sz="2400" dirty="0">
                <a:solidFill>
                  <a:schemeClr val="tx1"/>
                </a:solidFill>
                <a:latin typeface="Times New Roman" panose="02020603050405020304" pitchFamily="18" charset="0"/>
                <a:cs typeface="Times New Roman" panose="02020603050405020304" pitchFamily="18" charset="0"/>
              </a:rPr>
              <a:t>Algorithms used:</a:t>
            </a:r>
            <a:endParaRPr lang="en-IN" sz="2400" dirty="0">
              <a:solidFill>
                <a:srgbClr val="FF0000"/>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Logistic Regression.</a:t>
            </a:r>
          </a:p>
          <a:p>
            <a:pPr marL="457200" indent="-457200">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K Nearest Neighbour.</a:t>
            </a:r>
          </a:p>
          <a:p>
            <a:pPr marL="457200" indent="-457200">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Decision Tree Classifier.</a:t>
            </a:r>
          </a:p>
          <a:p>
            <a:pPr marL="457200" indent="-457200">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Random Forest Classifier.</a:t>
            </a:r>
          </a:p>
          <a:p>
            <a:pPr marL="457200" indent="-457200">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Naive Bayes.</a:t>
            </a:r>
          </a:p>
        </p:txBody>
      </p:sp>
    </p:spTree>
    <p:extLst>
      <p:ext uri="{BB962C8B-B14F-4D97-AF65-F5344CB8AC3E}">
        <p14:creationId xmlns:p14="http://schemas.microsoft.com/office/powerpoint/2010/main" val="299651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493B-5E9D-E12F-D978-717A8667C7EB}"/>
              </a:ext>
            </a:extLst>
          </p:cNvPr>
          <p:cNvSpPr>
            <a:spLocks noGrp="1"/>
          </p:cNvSpPr>
          <p:nvPr>
            <p:ph type="title"/>
          </p:nvPr>
        </p:nvSpPr>
        <p:spPr>
          <a:xfrm>
            <a:off x="677334" y="609600"/>
            <a:ext cx="8596668" cy="781050"/>
          </a:xfrm>
        </p:spPr>
        <p:txBody>
          <a:bodyPr/>
          <a:lstStyle/>
          <a:p>
            <a:r>
              <a:rPr lang="en-IN" dirty="0">
                <a:latin typeface="Times New Roman" panose="02020603050405020304" pitchFamily="18" charset="0"/>
                <a:cs typeface="Times New Roman" panose="02020603050405020304" pitchFamily="18" charset="0"/>
              </a:rPr>
              <a:t>DATA FLOW DIAGRAM:</a:t>
            </a:r>
          </a:p>
        </p:txBody>
      </p:sp>
      <p:pic>
        <p:nvPicPr>
          <p:cNvPr id="5" name="Content Placeholder 4">
            <a:extLst>
              <a:ext uri="{FF2B5EF4-FFF2-40B4-BE49-F238E27FC236}">
                <a16:creationId xmlns:a16="http://schemas.microsoft.com/office/drawing/2014/main" id="{DA211320-0FC1-5267-FF98-38CB500B8D41}"/>
              </a:ext>
            </a:extLst>
          </p:cNvPr>
          <p:cNvPicPr>
            <a:picLocks noGrp="1" noChangeAspect="1"/>
          </p:cNvPicPr>
          <p:nvPr>
            <p:ph idx="1"/>
          </p:nvPr>
        </p:nvPicPr>
        <p:blipFill>
          <a:blip r:embed="rId2"/>
          <a:stretch>
            <a:fillRect/>
          </a:stretch>
        </p:blipFill>
        <p:spPr>
          <a:xfrm>
            <a:off x="1738290" y="1489075"/>
            <a:ext cx="6688182" cy="4759325"/>
          </a:xfrm>
        </p:spPr>
      </p:pic>
    </p:spTree>
    <p:extLst>
      <p:ext uri="{BB962C8B-B14F-4D97-AF65-F5344CB8AC3E}">
        <p14:creationId xmlns:p14="http://schemas.microsoft.com/office/powerpoint/2010/main" val="378913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1FBA-3F7E-310C-FD28-A6331C802CF3}"/>
              </a:ext>
            </a:extLst>
          </p:cNvPr>
          <p:cNvSpPr>
            <a:spLocks noGrp="1"/>
          </p:cNvSpPr>
          <p:nvPr>
            <p:ph type="title"/>
          </p:nvPr>
        </p:nvSpPr>
        <p:spPr>
          <a:xfrm>
            <a:off x="382059" y="209551"/>
            <a:ext cx="8596668" cy="714375"/>
          </a:xfrm>
        </p:spPr>
        <p:txBody>
          <a:bodyPr/>
          <a:lstStyle/>
          <a:p>
            <a:r>
              <a:rPr lang="en-IN" dirty="0">
                <a:latin typeface="Times New Roman" panose="02020603050405020304" pitchFamily="18" charset="0"/>
                <a:cs typeface="Times New Roman" panose="02020603050405020304" pitchFamily="18" charset="0"/>
              </a:rPr>
              <a:t>Class diagram:</a:t>
            </a:r>
          </a:p>
        </p:txBody>
      </p:sp>
      <p:pic>
        <p:nvPicPr>
          <p:cNvPr id="7" name="Content Placeholder 6">
            <a:extLst>
              <a:ext uri="{FF2B5EF4-FFF2-40B4-BE49-F238E27FC236}">
                <a16:creationId xmlns:a16="http://schemas.microsoft.com/office/drawing/2014/main" id="{924F463B-553E-BE7C-B33F-5F2C78847F08}"/>
              </a:ext>
            </a:extLst>
          </p:cNvPr>
          <p:cNvPicPr>
            <a:picLocks noGrp="1" noChangeAspect="1"/>
          </p:cNvPicPr>
          <p:nvPr>
            <p:ph idx="1"/>
          </p:nvPr>
        </p:nvPicPr>
        <p:blipFill>
          <a:blip r:embed="rId2"/>
          <a:stretch>
            <a:fillRect/>
          </a:stretch>
        </p:blipFill>
        <p:spPr>
          <a:xfrm>
            <a:off x="2085976" y="827881"/>
            <a:ext cx="5953124" cy="5820568"/>
          </a:xfrm>
        </p:spPr>
      </p:pic>
    </p:spTree>
    <p:extLst>
      <p:ext uri="{BB962C8B-B14F-4D97-AF65-F5344CB8AC3E}">
        <p14:creationId xmlns:p14="http://schemas.microsoft.com/office/powerpoint/2010/main" val="119347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1F7F-F310-6513-CD27-D3ACAFD854BF}"/>
              </a:ext>
            </a:extLst>
          </p:cNvPr>
          <p:cNvSpPr>
            <a:spLocks noGrp="1"/>
          </p:cNvSpPr>
          <p:nvPr>
            <p:ph type="title"/>
          </p:nvPr>
        </p:nvSpPr>
        <p:spPr>
          <a:xfrm>
            <a:off x="591609" y="361950"/>
            <a:ext cx="8596668" cy="581025"/>
          </a:xfrm>
        </p:spPr>
        <p:txBody>
          <a:bodyPr>
            <a:normAutofit fontScale="90000"/>
          </a:bodyPr>
          <a:lstStyle/>
          <a:p>
            <a:r>
              <a:rPr lang="en-IN" dirty="0">
                <a:latin typeface="Times New Roman" panose="02020603050405020304" pitchFamily="18" charset="0"/>
                <a:cs typeface="Times New Roman" panose="02020603050405020304" pitchFamily="18" charset="0"/>
              </a:rPr>
              <a:t>Use Case diagram:</a:t>
            </a:r>
          </a:p>
        </p:txBody>
      </p:sp>
      <p:pic>
        <p:nvPicPr>
          <p:cNvPr id="5" name="Content Placeholder 4">
            <a:extLst>
              <a:ext uri="{FF2B5EF4-FFF2-40B4-BE49-F238E27FC236}">
                <a16:creationId xmlns:a16="http://schemas.microsoft.com/office/drawing/2014/main" id="{F0856E97-01A1-44B4-AAC9-ED6D10F64772}"/>
              </a:ext>
            </a:extLst>
          </p:cNvPr>
          <p:cNvPicPr>
            <a:picLocks noGrp="1" noChangeAspect="1"/>
          </p:cNvPicPr>
          <p:nvPr>
            <p:ph idx="1"/>
          </p:nvPr>
        </p:nvPicPr>
        <p:blipFill>
          <a:blip r:embed="rId2"/>
          <a:stretch>
            <a:fillRect/>
          </a:stretch>
        </p:blipFill>
        <p:spPr>
          <a:xfrm>
            <a:off x="1797870" y="1066800"/>
            <a:ext cx="6288855" cy="5429250"/>
          </a:xfrm>
        </p:spPr>
      </p:pic>
    </p:spTree>
    <p:extLst>
      <p:ext uri="{BB962C8B-B14F-4D97-AF65-F5344CB8AC3E}">
        <p14:creationId xmlns:p14="http://schemas.microsoft.com/office/powerpoint/2010/main" val="3865234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D7FA-EA23-B2A6-E6DC-A560F7CA4FBF}"/>
              </a:ext>
            </a:extLst>
          </p:cNvPr>
          <p:cNvSpPr>
            <a:spLocks noGrp="1"/>
          </p:cNvSpPr>
          <p:nvPr>
            <p:ph type="title"/>
          </p:nvPr>
        </p:nvSpPr>
        <p:spPr>
          <a:xfrm>
            <a:off x="677334" y="466725"/>
            <a:ext cx="8596668" cy="771525"/>
          </a:xfrm>
        </p:spPr>
        <p:txBody>
          <a:bodyPr>
            <a:normAutofit/>
          </a:bodyPr>
          <a:lstStyle/>
          <a:p>
            <a:r>
              <a:rPr lang="en-IN" dirty="0">
                <a:latin typeface="Times New Roman" panose="02020603050405020304" pitchFamily="18" charset="0"/>
                <a:cs typeface="Times New Roman" panose="02020603050405020304" pitchFamily="18" charset="0"/>
              </a:rPr>
              <a:t>Sequence diagram:</a:t>
            </a:r>
          </a:p>
        </p:txBody>
      </p:sp>
      <p:pic>
        <p:nvPicPr>
          <p:cNvPr id="5" name="Content Placeholder 4">
            <a:extLst>
              <a:ext uri="{FF2B5EF4-FFF2-40B4-BE49-F238E27FC236}">
                <a16:creationId xmlns:a16="http://schemas.microsoft.com/office/drawing/2014/main" id="{2CC4DC41-CD33-760F-0981-43385227BF6D}"/>
              </a:ext>
            </a:extLst>
          </p:cNvPr>
          <p:cNvPicPr>
            <a:picLocks noGrp="1" noChangeAspect="1"/>
          </p:cNvPicPr>
          <p:nvPr>
            <p:ph idx="1"/>
          </p:nvPr>
        </p:nvPicPr>
        <p:blipFill>
          <a:blip r:embed="rId2"/>
          <a:stretch>
            <a:fillRect/>
          </a:stretch>
        </p:blipFill>
        <p:spPr>
          <a:xfrm>
            <a:off x="1780030" y="1238250"/>
            <a:ext cx="6391275" cy="5295899"/>
          </a:xfrm>
        </p:spPr>
      </p:pic>
    </p:spTree>
    <p:extLst>
      <p:ext uri="{BB962C8B-B14F-4D97-AF65-F5344CB8AC3E}">
        <p14:creationId xmlns:p14="http://schemas.microsoft.com/office/powerpoint/2010/main" val="160498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3DEF-6663-0415-E2C0-B049BF9FA940}"/>
              </a:ext>
            </a:extLst>
          </p:cNvPr>
          <p:cNvSpPr>
            <a:spLocks noGrp="1"/>
          </p:cNvSpPr>
          <p:nvPr>
            <p:ph type="title"/>
          </p:nvPr>
        </p:nvSpPr>
        <p:spPr>
          <a:xfrm>
            <a:off x="677334" y="430306"/>
            <a:ext cx="8596668" cy="546846"/>
          </a:xfrm>
        </p:spPr>
        <p:txBody>
          <a:bodyPr>
            <a:normAutofit/>
          </a:bodyPr>
          <a:lstStyle/>
          <a:p>
            <a:r>
              <a:rPr lang="en-US" sz="2800" u="sng" dirty="0">
                <a:effectLst/>
                <a:latin typeface="Times New Roman" panose="02020603050405020304" pitchFamily="18" charset="0"/>
                <a:ea typeface="Calibri" panose="020F0502020204030204" pitchFamily="34" charset="0"/>
                <a:cs typeface="Times New Roman" panose="02020603050405020304" pitchFamily="18" charset="0"/>
              </a:rPr>
              <a:t>SYSTEM  ARCHITECTURE:</a:t>
            </a: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052019B-31DE-8F74-2B4C-40E7692CF62B}"/>
              </a:ext>
            </a:extLst>
          </p:cNvPr>
          <p:cNvPicPr>
            <a:picLocks noChangeAspect="1"/>
          </p:cNvPicPr>
          <p:nvPr/>
        </p:nvPicPr>
        <p:blipFill>
          <a:blip r:embed="rId2"/>
          <a:stretch>
            <a:fillRect/>
          </a:stretch>
        </p:blipFill>
        <p:spPr>
          <a:xfrm>
            <a:off x="1947359" y="977152"/>
            <a:ext cx="5717463" cy="5673546"/>
          </a:xfrm>
          <a:prstGeom prst="rect">
            <a:avLst/>
          </a:prstGeom>
        </p:spPr>
      </p:pic>
    </p:spTree>
    <p:extLst>
      <p:ext uri="{BB962C8B-B14F-4D97-AF65-F5344CB8AC3E}">
        <p14:creationId xmlns:p14="http://schemas.microsoft.com/office/powerpoint/2010/main" val="236961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1C80B-79CD-E67D-9EBC-0DFFD61DC00D}"/>
              </a:ext>
            </a:extLst>
          </p:cNvPr>
          <p:cNvSpPr>
            <a:spLocks noGrp="1"/>
          </p:cNvSpPr>
          <p:nvPr>
            <p:ph idx="1"/>
          </p:nvPr>
        </p:nvSpPr>
        <p:spPr>
          <a:xfrm>
            <a:off x="623546" y="1532965"/>
            <a:ext cx="8596668" cy="4368904"/>
          </a:xfrm>
        </p:spPr>
        <p:txBody>
          <a:bodyPr>
            <a:normAutofit/>
          </a:bodyPr>
          <a:lstStyle/>
          <a:p>
            <a:pPr marL="342900" lvl="0" indent="-342900" algn="just">
              <a:lnSpc>
                <a:spcPct val="150000"/>
              </a:lnSpc>
              <a:buFont typeface="Courier New" panose="02070309020205020404" pitchFamily="49" charset="0"/>
              <a:buChar char="o"/>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Unit Testing.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Courier New" panose="02070309020205020404" pitchFamily="49" charset="0"/>
              <a:buChar char="o"/>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Integration Testing.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Courier New" panose="02070309020205020404" pitchFamily="49" charset="0"/>
              <a:buChar char="o"/>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Acceptance Testing.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Courier New" panose="02070309020205020404" pitchFamily="49" charset="0"/>
              <a:buChar char="o"/>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Output Testing.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Courier New" panose="02070309020205020404" pitchFamily="49" charset="0"/>
              <a:buChar char="o"/>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Validation Testing</a:t>
            </a:r>
            <a:endParaRPr lang="en-US" b="0" i="0" dirty="0">
              <a:solidFill>
                <a:srgbClr val="333333"/>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8F6B8F-4CA7-C527-D3D4-6BD566E859FF}"/>
              </a:ext>
            </a:extLst>
          </p:cNvPr>
          <p:cNvSpPr txBox="1"/>
          <p:nvPr/>
        </p:nvSpPr>
        <p:spPr>
          <a:xfrm>
            <a:off x="623546" y="869207"/>
            <a:ext cx="7419975" cy="584775"/>
          </a:xfrm>
          <a:prstGeom prst="rect">
            <a:avLst/>
          </a:prstGeom>
          <a:noFill/>
        </p:spPr>
        <p:txBody>
          <a:bodyPr wrap="square" rtlCol="0">
            <a:spAutoFit/>
          </a:bodyPr>
          <a:lstStyle/>
          <a:p>
            <a:r>
              <a:rPr lang="en-IN" sz="3200" dirty="0">
                <a:solidFill>
                  <a:schemeClr val="accent1"/>
                </a:solidFill>
              </a:rPr>
              <a:t>TESTING TECHNIQUES USED:</a:t>
            </a:r>
          </a:p>
        </p:txBody>
      </p:sp>
    </p:spTree>
    <p:extLst>
      <p:ext uri="{BB962C8B-B14F-4D97-AF65-F5344CB8AC3E}">
        <p14:creationId xmlns:p14="http://schemas.microsoft.com/office/powerpoint/2010/main" val="22246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A686-1151-68B6-D476-AA182F309697}"/>
              </a:ext>
            </a:extLst>
          </p:cNvPr>
          <p:cNvSpPr>
            <a:spLocks noGrp="1"/>
          </p:cNvSpPr>
          <p:nvPr>
            <p:ph type="title"/>
          </p:nvPr>
        </p:nvSpPr>
        <p:spPr>
          <a:xfrm>
            <a:off x="677334" y="609600"/>
            <a:ext cx="8596668" cy="704850"/>
          </a:xfrm>
        </p:spPr>
        <p:txBody>
          <a:bodyPr/>
          <a:lstStyle/>
          <a:p>
            <a:r>
              <a:rPr lang="en-IN" sz="3600" spc="-10" dirty="0">
                <a:latin typeface="Times New Roman"/>
                <a:cs typeface="Times New Roman"/>
              </a:rPr>
              <a:t>Tabl</a:t>
            </a:r>
            <a:r>
              <a:rPr lang="en-IN" sz="3600" dirty="0">
                <a:latin typeface="Times New Roman"/>
                <a:cs typeface="Times New Roman"/>
              </a:rPr>
              <a:t>e</a:t>
            </a:r>
            <a:r>
              <a:rPr lang="en-IN" sz="3600" spc="-10" dirty="0">
                <a:latin typeface="Times New Roman"/>
                <a:cs typeface="Times New Roman"/>
              </a:rPr>
              <a:t> </a:t>
            </a:r>
            <a:r>
              <a:rPr lang="en-IN" sz="3600" dirty="0">
                <a:latin typeface="Times New Roman"/>
                <a:cs typeface="Times New Roman"/>
              </a:rPr>
              <a:t>of	</a:t>
            </a:r>
            <a:r>
              <a:rPr lang="en-IN" sz="3600" spc="-5" dirty="0">
                <a:latin typeface="Times New Roman"/>
                <a:cs typeface="Times New Roman"/>
              </a:rPr>
              <a:t>Contents:</a:t>
            </a:r>
            <a:endParaRPr lang="en-IN" dirty="0"/>
          </a:p>
        </p:txBody>
      </p:sp>
      <p:sp>
        <p:nvSpPr>
          <p:cNvPr id="3" name="Content Placeholder 2">
            <a:extLst>
              <a:ext uri="{FF2B5EF4-FFF2-40B4-BE49-F238E27FC236}">
                <a16:creationId xmlns:a16="http://schemas.microsoft.com/office/drawing/2014/main" id="{E9845D1B-9AAB-9EFD-E191-A622D1412FCC}"/>
              </a:ext>
            </a:extLst>
          </p:cNvPr>
          <p:cNvSpPr>
            <a:spLocks noGrp="1"/>
          </p:cNvSpPr>
          <p:nvPr>
            <p:ph idx="1"/>
          </p:nvPr>
        </p:nvSpPr>
        <p:spPr>
          <a:xfrm>
            <a:off x="677334" y="1455739"/>
            <a:ext cx="8596668" cy="4887911"/>
          </a:xfrm>
        </p:spPr>
        <p:txBody>
          <a:bodyPr>
            <a:normAutofit/>
          </a:bodyPr>
          <a:lstStyle/>
          <a:p>
            <a:pPr marL="348615" indent="-336550">
              <a:lnSpc>
                <a:spcPct val="100000"/>
              </a:lnSpc>
              <a:spcBef>
                <a:spcPts val="3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Introduction</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Abstract</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Literature</a:t>
            </a:r>
            <a:r>
              <a:rPr lang="en-IN" sz="1800" spc="-50" dirty="0">
                <a:latin typeface="Arial MT"/>
                <a:cs typeface="Arial MT"/>
              </a:rPr>
              <a:t> </a:t>
            </a:r>
            <a:r>
              <a:rPr lang="en-IN" sz="1800" dirty="0">
                <a:latin typeface="Arial MT"/>
                <a:cs typeface="Arial MT"/>
              </a:rPr>
              <a:t>survey</a:t>
            </a: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Existing</a:t>
            </a:r>
            <a:r>
              <a:rPr lang="en-IN" sz="1800" spc="-50" dirty="0">
                <a:latin typeface="Arial MT"/>
                <a:cs typeface="Arial MT"/>
              </a:rPr>
              <a:t> </a:t>
            </a:r>
            <a:r>
              <a:rPr lang="en-IN" sz="1800" spc="-5" dirty="0">
                <a:latin typeface="Arial MT"/>
                <a:cs typeface="Arial MT"/>
              </a:rPr>
              <a:t>System</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Existing</a:t>
            </a:r>
            <a:r>
              <a:rPr lang="en-IN" sz="1800" spc="-35" dirty="0">
                <a:latin typeface="Arial MT"/>
                <a:cs typeface="Arial MT"/>
              </a:rPr>
              <a:t> </a:t>
            </a:r>
            <a:r>
              <a:rPr lang="en-IN" sz="1800" dirty="0">
                <a:latin typeface="Arial MT"/>
                <a:cs typeface="Arial MT"/>
              </a:rPr>
              <a:t>system</a:t>
            </a:r>
            <a:r>
              <a:rPr lang="en-IN" sz="1800" spc="-30" dirty="0">
                <a:latin typeface="Arial MT"/>
                <a:cs typeface="Arial MT"/>
              </a:rPr>
              <a:t> </a:t>
            </a:r>
            <a:r>
              <a:rPr lang="en-IN" sz="1800" spc="-5" dirty="0">
                <a:latin typeface="Arial MT"/>
                <a:cs typeface="Arial MT"/>
              </a:rPr>
              <a:t>with</a:t>
            </a:r>
            <a:r>
              <a:rPr lang="en-IN" sz="1800" spc="-30" dirty="0">
                <a:latin typeface="Arial MT"/>
                <a:cs typeface="Arial MT"/>
              </a:rPr>
              <a:t> </a:t>
            </a:r>
            <a:r>
              <a:rPr lang="en-IN" sz="1800" spc="-5" dirty="0">
                <a:latin typeface="Arial MT"/>
                <a:cs typeface="Arial MT"/>
              </a:rPr>
              <a:t>limitations</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Proposed</a:t>
            </a:r>
            <a:r>
              <a:rPr lang="en-IN" sz="1800" spc="-50" dirty="0">
                <a:latin typeface="Arial MT"/>
                <a:cs typeface="Arial MT"/>
              </a:rPr>
              <a:t> </a:t>
            </a:r>
            <a:r>
              <a:rPr lang="en-IN" sz="1800" spc="-5" dirty="0">
                <a:latin typeface="Arial MT"/>
                <a:cs typeface="Arial MT"/>
              </a:rPr>
              <a:t>System</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System</a:t>
            </a:r>
            <a:r>
              <a:rPr lang="en-IN" sz="1800" spc="-50" dirty="0">
                <a:latin typeface="Arial MT"/>
                <a:cs typeface="Arial MT"/>
              </a:rPr>
              <a:t> </a:t>
            </a:r>
            <a:r>
              <a:rPr lang="en-IN" sz="1800" spc="-5" dirty="0">
                <a:latin typeface="Arial MT"/>
                <a:cs typeface="Arial MT"/>
              </a:rPr>
              <a:t>Configuration</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dirty="0">
                <a:latin typeface="Arial MT"/>
                <a:cs typeface="Arial MT"/>
              </a:rPr>
              <a:t>Finding of project</a:t>
            </a: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Data</a:t>
            </a:r>
            <a:r>
              <a:rPr lang="en-IN" sz="1800" spc="-35" dirty="0">
                <a:latin typeface="Arial MT"/>
                <a:cs typeface="Arial MT"/>
              </a:rPr>
              <a:t> </a:t>
            </a:r>
            <a:r>
              <a:rPr lang="en-IN" sz="1800" spc="-5" dirty="0">
                <a:latin typeface="Arial MT"/>
                <a:cs typeface="Arial MT"/>
              </a:rPr>
              <a:t>flow</a:t>
            </a:r>
            <a:r>
              <a:rPr lang="en-IN" sz="1800" spc="-35" dirty="0">
                <a:latin typeface="Arial MT"/>
                <a:cs typeface="Arial MT"/>
              </a:rPr>
              <a:t> </a:t>
            </a:r>
            <a:r>
              <a:rPr lang="en-IN" sz="1800" spc="-5" dirty="0">
                <a:latin typeface="Arial MT"/>
                <a:cs typeface="Arial MT"/>
              </a:rPr>
              <a:t>diagrams</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UML</a:t>
            </a:r>
            <a:r>
              <a:rPr lang="en-IN" sz="1800" spc="-50" dirty="0">
                <a:latin typeface="Arial MT"/>
                <a:cs typeface="Arial MT"/>
              </a:rPr>
              <a:t> </a:t>
            </a:r>
            <a:r>
              <a:rPr lang="en-IN" sz="1800" spc="-5" dirty="0">
                <a:latin typeface="Arial MT"/>
                <a:cs typeface="Arial MT"/>
              </a:rPr>
              <a:t>Diagrams</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System</a:t>
            </a:r>
            <a:r>
              <a:rPr lang="en-IN" sz="1800" spc="-50" dirty="0">
                <a:latin typeface="Arial MT"/>
                <a:cs typeface="Arial MT"/>
              </a:rPr>
              <a:t> </a:t>
            </a:r>
            <a:r>
              <a:rPr lang="en-IN" sz="1800" spc="-5" dirty="0">
                <a:latin typeface="Arial MT"/>
                <a:cs typeface="Arial MT"/>
              </a:rPr>
              <a:t>Architecture</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Screen</a:t>
            </a:r>
            <a:r>
              <a:rPr lang="en-IN" sz="1800" spc="-50" dirty="0">
                <a:latin typeface="Arial MT"/>
                <a:cs typeface="Arial MT"/>
              </a:rPr>
              <a:t> </a:t>
            </a:r>
            <a:r>
              <a:rPr lang="en-IN" sz="1800" spc="-5" dirty="0">
                <a:latin typeface="Arial MT"/>
                <a:cs typeface="Arial MT"/>
              </a:rPr>
              <a:t>Shots</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z="1800" spc="-5" dirty="0">
                <a:latin typeface="Arial MT"/>
                <a:cs typeface="Arial MT"/>
              </a:rPr>
              <a:t>Conclusion</a:t>
            </a:r>
            <a:endParaRPr lang="en-IN" sz="1800" dirty="0">
              <a:latin typeface="Arial MT"/>
              <a:cs typeface="Arial MT"/>
            </a:endParaRPr>
          </a:p>
          <a:p>
            <a:pPr marL="348615" indent="-336550">
              <a:lnSpc>
                <a:spcPct val="100000"/>
              </a:lnSpc>
              <a:spcBef>
                <a:spcPts val="270"/>
              </a:spcBef>
              <a:buClr>
                <a:srgbClr val="666666"/>
              </a:buClr>
              <a:buFont typeface="Arial" panose="020B0604020202020204" pitchFamily="34" charset="0"/>
              <a:buChar char="•"/>
              <a:tabLst>
                <a:tab pos="347980" algn="l"/>
                <a:tab pos="349250" algn="l"/>
              </a:tabLst>
            </a:pPr>
            <a:r>
              <a:rPr lang="en-IN" spc="-5" dirty="0">
                <a:latin typeface="Arial MT"/>
              </a:rPr>
              <a:t>References</a:t>
            </a:r>
            <a:endParaRPr lang="en-IN" dirty="0"/>
          </a:p>
        </p:txBody>
      </p:sp>
    </p:spTree>
    <p:extLst>
      <p:ext uri="{BB962C8B-B14F-4D97-AF65-F5344CB8AC3E}">
        <p14:creationId xmlns:p14="http://schemas.microsoft.com/office/powerpoint/2010/main" val="124217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B006-141E-3A4F-C9F5-F34C3A81FA60}"/>
              </a:ext>
            </a:extLst>
          </p:cNvPr>
          <p:cNvSpPr>
            <a:spLocks noGrp="1"/>
          </p:cNvSpPr>
          <p:nvPr>
            <p:ph type="title"/>
          </p:nvPr>
        </p:nvSpPr>
        <p:spPr>
          <a:xfrm>
            <a:off x="677334" y="609600"/>
            <a:ext cx="8596668" cy="744071"/>
          </a:xfrm>
        </p:spPr>
        <p:txBody>
          <a:bodyPr/>
          <a:lstStyle/>
          <a:p>
            <a:r>
              <a:rPr lang="en-IN" dirty="0">
                <a:latin typeface="Times New Roman" panose="02020603050405020304" pitchFamily="18" charset="0"/>
                <a:cs typeface="Times New Roman" panose="02020603050405020304" pitchFamily="18" charset="0"/>
              </a:rPr>
              <a:t>Output screens:</a:t>
            </a:r>
          </a:p>
        </p:txBody>
      </p:sp>
      <p:pic>
        <p:nvPicPr>
          <p:cNvPr id="8" name="Picture 7">
            <a:extLst>
              <a:ext uri="{FF2B5EF4-FFF2-40B4-BE49-F238E27FC236}">
                <a16:creationId xmlns:a16="http://schemas.microsoft.com/office/drawing/2014/main" id="{BE448F94-D561-8C7B-F1DE-854447A6F6BC}"/>
              </a:ext>
            </a:extLst>
          </p:cNvPr>
          <p:cNvPicPr>
            <a:picLocks noChangeAspect="1"/>
          </p:cNvPicPr>
          <p:nvPr/>
        </p:nvPicPr>
        <p:blipFill>
          <a:blip r:embed="rId2"/>
          <a:stretch>
            <a:fillRect/>
          </a:stretch>
        </p:blipFill>
        <p:spPr>
          <a:xfrm>
            <a:off x="887506" y="2061882"/>
            <a:ext cx="7906871" cy="4186518"/>
          </a:xfrm>
          <a:prstGeom prst="rect">
            <a:avLst/>
          </a:prstGeom>
        </p:spPr>
      </p:pic>
      <p:sp>
        <p:nvSpPr>
          <p:cNvPr id="12" name="TextBox 11">
            <a:extLst>
              <a:ext uri="{FF2B5EF4-FFF2-40B4-BE49-F238E27FC236}">
                <a16:creationId xmlns:a16="http://schemas.microsoft.com/office/drawing/2014/main" id="{09FAE45E-15C4-DA2E-5B82-C0983E9EC463}"/>
              </a:ext>
            </a:extLst>
          </p:cNvPr>
          <p:cNvSpPr txBox="1"/>
          <p:nvPr/>
        </p:nvSpPr>
        <p:spPr>
          <a:xfrm>
            <a:off x="744071" y="1523110"/>
            <a:ext cx="753484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Login page</a:t>
            </a:r>
          </a:p>
        </p:txBody>
      </p:sp>
    </p:spTree>
    <p:extLst>
      <p:ext uri="{BB962C8B-B14F-4D97-AF65-F5344CB8AC3E}">
        <p14:creationId xmlns:p14="http://schemas.microsoft.com/office/powerpoint/2010/main" val="1864568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55AD9-64EA-07CE-BCEA-8B87EA09BE44}"/>
              </a:ext>
            </a:extLst>
          </p:cNvPr>
          <p:cNvPicPr>
            <a:picLocks noChangeAspect="1"/>
          </p:cNvPicPr>
          <p:nvPr/>
        </p:nvPicPr>
        <p:blipFill>
          <a:blip r:embed="rId2"/>
          <a:stretch>
            <a:fillRect/>
          </a:stretch>
        </p:blipFill>
        <p:spPr>
          <a:xfrm>
            <a:off x="1120588" y="1461245"/>
            <a:ext cx="8283388" cy="4589931"/>
          </a:xfrm>
          <a:prstGeom prst="rect">
            <a:avLst/>
          </a:prstGeom>
        </p:spPr>
      </p:pic>
      <p:sp>
        <p:nvSpPr>
          <p:cNvPr id="6" name="TextBox 5">
            <a:extLst>
              <a:ext uri="{FF2B5EF4-FFF2-40B4-BE49-F238E27FC236}">
                <a16:creationId xmlns:a16="http://schemas.microsoft.com/office/drawing/2014/main" id="{39D047E6-982A-2286-D921-A1591DAAB065}"/>
              </a:ext>
            </a:extLst>
          </p:cNvPr>
          <p:cNvSpPr txBox="1"/>
          <p:nvPr/>
        </p:nvSpPr>
        <p:spPr>
          <a:xfrm>
            <a:off x="1183341" y="806824"/>
            <a:ext cx="683110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 Register page</a:t>
            </a:r>
          </a:p>
        </p:txBody>
      </p:sp>
    </p:spTree>
    <p:extLst>
      <p:ext uri="{BB962C8B-B14F-4D97-AF65-F5344CB8AC3E}">
        <p14:creationId xmlns:p14="http://schemas.microsoft.com/office/powerpoint/2010/main" val="382754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F3E06-5A42-126B-B450-BB283863E3E9}"/>
              </a:ext>
            </a:extLst>
          </p:cNvPr>
          <p:cNvPicPr>
            <a:picLocks noChangeAspect="1"/>
          </p:cNvPicPr>
          <p:nvPr/>
        </p:nvPicPr>
        <p:blipFill>
          <a:blip r:embed="rId2"/>
          <a:stretch>
            <a:fillRect/>
          </a:stretch>
        </p:blipFill>
        <p:spPr>
          <a:xfrm>
            <a:off x="1107157" y="1470306"/>
            <a:ext cx="8045809" cy="4562941"/>
          </a:xfrm>
          <a:prstGeom prst="rect">
            <a:avLst/>
          </a:prstGeom>
        </p:spPr>
      </p:pic>
      <p:sp>
        <p:nvSpPr>
          <p:cNvPr id="7" name="TextBox 6">
            <a:extLst>
              <a:ext uri="{FF2B5EF4-FFF2-40B4-BE49-F238E27FC236}">
                <a16:creationId xmlns:a16="http://schemas.microsoft.com/office/drawing/2014/main" id="{08A345B0-EC02-3C97-ED0E-CC1842BF83BD}"/>
              </a:ext>
            </a:extLst>
          </p:cNvPr>
          <p:cNvSpPr txBox="1"/>
          <p:nvPr/>
        </p:nvSpPr>
        <p:spPr>
          <a:xfrm flipH="1">
            <a:off x="990615" y="995082"/>
            <a:ext cx="684456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 service provider page</a:t>
            </a:r>
          </a:p>
        </p:txBody>
      </p:sp>
    </p:spTree>
    <p:extLst>
      <p:ext uri="{BB962C8B-B14F-4D97-AF65-F5344CB8AC3E}">
        <p14:creationId xmlns:p14="http://schemas.microsoft.com/office/powerpoint/2010/main" val="10568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4065A0-556D-9319-EE3F-5F977F22CC62}"/>
              </a:ext>
            </a:extLst>
          </p:cNvPr>
          <p:cNvPicPr>
            <a:picLocks noChangeAspect="1"/>
          </p:cNvPicPr>
          <p:nvPr/>
        </p:nvPicPr>
        <p:blipFill>
          <a:blip r:embed="rId2"/>
          <a:stretch>
            <a:fillRect/>
          </a:stretch>
        </p:blipFill>
        <p:spPr>
          <a:xfrm>
            <a:off x="795218" y="1541929"/>
            <a:ext cx="8366711" cy="4598895"/>
          </a:xfrm>
          <a:prstGeom prst="rect">
            <a:avLst/>
          </a:prstGeom>
        </p:spPr>
      </p:pic>
      <p:sp>
        <p:nvSpPr>
          <p:cNvPr id="7" name="TextBox 6">
            <a:extLst>
              <a:ext uri="{FF2B5EF4-FFF2-40B4-BE49-F238E27FC236}">
                <a16:creationId xmlns:a16="http://schemas.microsoft.com/office/drawing/2014/main" id="{A747E51E-48BB-DA88-23AD-1BF7B410BFF1}"/>
              </a:ext>
            </a:extLst>
          </p:cNvPr>
          <p:cNvSpPr txBox="1"/>
          <p:nvPr/>
        </p:nvSpPr>
        <p:spPr>
          <a:xfrm>
            <a:off x="795218" y="977152"/>
            <a:ext cx="754195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login-&gt;view your profile page</a:t>
            </a:r>
          </a:p>
        </p:txBody>
      </p:sp>
    </p:spTree>
    <p:extLst>
      <p:ext uri="{BB962C8B-B14F-4D97-AF65-F5344CB8AC3E}">
        <p14:creationId xmlns:p14="http://schemas.microsoft.com/office/powerpoint/2010/main" val="241349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1F2A1B-8D2F-D56A-673F-3011EC0DC96E}"/>
              </a:ext>
            </a:extLst>
          </p:cNvPr>
          <p:cNvPicPr>
            <a:picLocks noGrp="1" noChangeAspect="1"/>
          </p:cNvPicPr>
          <p:nvPr>
            <p:ph idx="1"/>
          </p:nvPr>
        </p:nvPicPr>
        <p:blipFill>
          <a:blip r:embed="rId2"/>
          <a:stretch>
            <a:fillRect/>
          </a:stretch>
        </p:blipFill>
        <p:spPr>
          <a:xfrm>
            <a:off x="916253" y="1452376"/>
            <a:ext cx="8245676" cy="4347788"/>
          </a:xfrm>
        </p:spPr>
      </p:pic>
      <p:sp>
        <p:nvSpPr>
          <p:cNvPr id="7" name="TextBox 6">
            <a:extLst>
              <a:ext uri="{FF2B5EF4-FFF2-40B4-BE49-F238E27FC236}">
                <a16:creationId xmlns:a16="http://schemas.microsoft.com/office/drawing/2014/main" id="{798D1BCF-8D9A-82A0-A67C-9C41BC46A0D8}"/>
              </a:ext>
            </a:extLst>
          </p:cNvPr>
          <p:cNvSpPr txBox="1"/>
          <p:nvPr/>
        </p:nvSpPr>
        <p:spPr>
          <a:xfrm>
            <a:off x="835571" y="873170"/>
            <a:ext cx="612737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user login-&gt;predict crop yield and production page</a:t>
            </a:r>
          </a:p>
        </p:txBody>
      </p:sp>
    </p:spTree>
    <p:extLst>
      <p:ext uri="{BB962C8B-B14F-4D97-AF65-F5344CB8AC3E}">
        <p14:creationId xmlns:p14="http://schemas.microsoft.com/office/powerpoint/2010/main" val="279793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BA6BF0-D967-7787-3646-F36D2AC75D5E}"/>
              </a:ext>
            </a:extLst>
          </p:cNvPr>
          <p:cNvPicPr>
            <a:picLocks noChangeAspect="1"/>
          </p:cNvPicPr>
          <p:nvPr/>
        </p:nvPicPr>
        <p:blipFill>
          <a:blip r:embed="rId2"/>
          <a:stretch>
            <a:fillRect/>
          </a:stretch>
        </p:blipFill>
        <p:spPr>
          <a:xfrm>
            <a:off x="800424" y="1459005"/>
            <a:ext cx="8083600" cy="4672853"/>
          </a:xfrm>
          <a:prstGeom prst="rect">
            <a:avLst/>
          </a:prstGeom>
        </p:spPr>
      </p:pic>
      <p:sp>
        <p:nvSpPr>
          <p:cNvPr id="7" name="TextBox 6">
            <a:extLst>
              <a:ext uri="{FF2B5EF4-FFF2-40B4-BE49-F238E27FC236}">
                <a16:creationId xmlns:a16="http://schemas.microsoft.com/office/drawing/2014/main" id="{7C6FD7CF-4759-4573-B72B-F765C12EEE5B}"/>
              </a:ext>
            </a:extLst>
          </p:cNvPr>
          <p:cNvSpPr txBox="1"/>
          <p:nvPr/>
        </p:nvSpPr>
        <p:spPr>
          <a:xfrm>
            <a:off x="800424" y="644475"/>
            <a:ext cx="616515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 user login-&gt; predict crop recommendation</a:t>
            </a:r>
          </a:p>
        </p:txBody>
      </p:sp>
    </p:spTree>
    <p:extLst>
      <p:ext uri="{BB962C8B-B14F-4D97-AF65-F5344CB8AC3E}">
        <p14:creationId xmlns:p14="http://schemas.microsoft.com/office/powerpoint/2010/main" val="1867754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2F7-4DF2-D976-E978-A914BC029C9A}"/>
              </a:ext>
            </a:extLst>
          </p:cNvPr>
          <p:cNvSpPr>
            <a:spLocks noGrp="1"/>
          </p:cNvSpPr>
          <p:nvPr>
            <p:ph type="title"/>
          </p:nvPr>
        </p:nvSpPr>
        <p:spPr>
          <a:xfrm>
            <a:off x="672353" y="609600"/>
            <a:ext cx="8601649" cy="690282"/>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provider-&gt;view all remote user page</a:t>
            </a:r>
          </a:p>
        </p:txBody>
      </p:sp>
      <p:pic>
        <p:nvPicPr>
          <p:cNvPr id="5" name="Content Placeholder 4">
            <a:extLst>
              <a:ext uri="{FF2B5EF4-FFF2-40B4-BE49-F238E27FC236}">
                <a16:creationId xmlns:a16="http://schemas.microsoft.com/office/drawing/2014/main" id="{55A244B1-9DE0-8F04-F137-713B220416E5}"/>
              </a:ext>
            </a:extLst>
          </p:cNvPr>
          <p:cNvPicPr>
            <a:picLocks noGrp="1" noChangeAspect="1"/>
          </p:cNvPicPr>
          <p:nvPr>
            <p:ph idx="1"/>
          </p:nvPr>
        </p:nvPicPr>
        <p:blipFill>
          <a:blip r:embed="rId2"/>
          <a:stretch>
            <a:fillRect/>
          </a:stretch>
        </p:blipFill>
        <p:spPr>
          <a:xfrm>
            <a:off x="677333" y="1407553"/>
            <a:ext cx="8681819" cy="4688447"/>
          </a:xfrm>
        </p:spPr>
      </p:pic>
      <p:pic>
        <p:nvPicPr>
          <p:cNvPr id="3" name="Content Placeholder 4">
            <a:extLst>
              <a:ext uri="{FF2B5EF4-FFF2-40B4-BE49-F238E27FC236}">
                <a16:creationId xmlns:a16="http://schemas.microsoft.com/office/drawing/2014/main" id="{52CDBBBF-E84C-7B11-70B3-724B4EB6D81C}"/>
              </a:ext>
            </a:extLst>
          </p:cNvPr>
          <p:cNvPicPr>
            <a:picLocks noChangeAspect="1"/>
          </p:cNvPicPr>
          <p:nvPr/>
        </p:nvPicPr>
        <p:blipFill>
          <a:blip r:embed="rId2"/>
          <a:stretch>
            <a:fillRect/>
          </a:stretch>
        </p:blipFill>
        <p:spPr>
          <a:xfrm>
            <a:off x="672353" y="1407553"/>
            <a:ext cx="8681819" cy="4688447"/>
          </a:xfrm>
          <a:prstGeom prst="rect">
            <a:avLst/>
          </a:prstGeom>
        </p:spPr>
      </p:pic>
    </p:spTree>
    <p:extLst>
      <p:ext uri="{BB962C8B-B14F-4D97-AF65-F5344CB8AC3E}">
        <p14:creationId xmlns:p14="http://schemas.microsoft.com/office/powerpoint/2010/main" val="607718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5493-47A8-47F2-1F4A-40FA7D6DF775}"/>
              </a:ext>
            </a:extLst>
          </p:cNvPr>
          <p:cNvSpPr>
            <a:spLocks noGrp="1"/>
          </p:cNvSpPr>
          <p:nvPr>
            <p:ph type="title"/>
          </p:nvPr>
        </p:nvSpPr>
        <p:spPr>
          <a:xfrm>
            <a:off x="923364" y="609600"/>
            <a:ext cx="8350637" cy="555812"/>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provider-&gt;browse agriculture datasets and train test</a:t>
            </a:r>
          </a:p>
        </p:txBody>
      </p:sp>
      <p:pic>
        <p:nvPicPr>
          <p:cNvPr id="5" name="Content Placeholder 4">
            <a:extLst>
              <a:ext uri="{FF2B5EF4-FFF2-40B4-BE49-F238E27FC236}">
                <a16:creationId xmlns:a16="http://schemas.microsoft.com/office/drawing/2014/main" id="{28D2D7AC-F6F7-80AA-BAF3-5F0F0D8C11CB}"/>
              </a:ext>
            </a:extLst>
          </p:cNvPr>
          <p:cNvPicPr>
            <a:picLocks noGrp="1" noChangeAspect="1"/>
          </p:cNvPicPr>
          <p:nvPr>
            <p:ph idx="1"/>
          </p:nvPr>
        </p:nvPicPr>
        <p:blipFill>
          <a:blip r:embed="rId2"/>
          <a:stretch>
            <a:fillRect/>
          </a:stretch>
        </p:blipFill>
        <p:spPr>
          <a:xfrm>
            <a:off x="923365" y="1228165"/>
            <a:ext cx="8238564" cy="4715435"/>
          </a:xfrm>
        </p:spPr>
      </p:pic>
    </p:spTree>
    <p:extLst>
      <p:ext uri="{BB962C8B-B14F-4D97-AF65-F5344CB8AC3E}">
        <p14:creationId xmlns:p14="http://schemas.microsoft.com/office/powerpoint/2010/main" val="159582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8221-B066-F170-D252-4BB7AE66575F}"/>
              </a:ext>
            </a:extLst>
          </p:cNvPr>
          <p:cNvSpPr>
            <a:spLocks noGrp="1"/>
          </p:cNvSpPr>
          <p:nvPr>
            <p:ph type="title"/>
          </p:nvPr>
        </p:nvSpPr>
        <p:spPr>
          <a:xfrm>
            <a:off x="959224" y="609600"/>
            <a:ext cx="8314778" cy="466165"/>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provider-&gt;view trained and tested accuracy in bar chart</a:t>
            </a:r>
          </a:p>
        </p:txBody>
      </p:sp>
      <p:pic>
        <p:nvPicPr>
          <p:cNvPr id="5" name="Content Placeholder 4">
            <a:extLst>
              <a:ext uri="{FF2B5EF4-FFF2-40B4-BE49-F238E27FC236}">
                <a16:creationId xmlns:a16="http://schemas.microsoft.com/office/drawing/2014/main" id="{2C2C83B9-0F7D-E80A-A8E7-A01C4DE004E4}"/>
              </a:ext>
            </a:extLst>
          </p:cNvPr>
          <p:cNvPicPr>
            <a:picLocks noGrp="1" noChangeAspect="1"/>
          </p:cNvPicPr>
          <p:nvPr>
            <p:ph idx="1"/>
          </p:nvPr>
        </p:nvPicPr>
        <p:blipFill>
          <a:blip r:embed="rId2"/>
          <a:stretch>
            <a:fillRect/>
          </a:stretch>
        </p:blipFill>
        <p:spPr>
          <a:xfrm>
            <a:off x="959224" y="1299882"/>
            <a:ext cx="8314778" cy="4742143"/>
          </a:xfrm>
        </p:spPr>
      </p:pic>
    </p:spTree>
    <p:extLst>
      <p:ext uri="{BB962C8B-B14F-4D97-AF65-F5344CB8AC3E}">
        <p14:creationId xmlns:p14="http://schemas.microsoft.com/office/powerpoint/2010/main" val="3706030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E79C-DD0F-F134-877D-58083742F1AC}"/>
              </a:ext>
            </a:extLst>
          </p:cNvPr>
          <p:cNvSpPr>
            <a:spLocks noGrp="1"/>
          </p:cNvSpPr>
          <p:nvPr>
            <p:ph type="title"/>
          </p:nvPr>
        </p:nvSpPr>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provider-&gt;view trained and tested accuracy results</a:t>
            </a:r>
          </a:p>
        </p:txBody>
      </p:sp>
      <p:pic>
        <p:nvPicPr>
          <p:cNvPr id="5" name="Content Placeholder 4">
            <a:extLst>
              <a:ext uri="{FF2B5EF4-FFF2-40B4-BE49-F238E27FC236}">
                <a16:creationId xmlns:a16="http://schemas.microsoft.com/office/drawing/2014/main" id="{33967CF7-2D3A-E47E-7B6B-5788CD53F93D}"/>
              </a:ext>
            </a:extLst>
          </p:cNvPr>
          <p:cNvPicPr>
            <a:picLocks noGrp="1" noChangeAspect="1"/>
          </p:cNvPicPr>
          <p:nvPr>
            <p:ph idx="1"/>
          </p:nvPr>
        </p:nvPicPr>
        <p:blipFill>
          <a:blip r:embed="rId2"/>
          <a:stretch>
            <a:fillRect/>
          </a:stretch>
        </p:blipFill>
        <p:spPr>
          <a:xfrm>
            <a:off x="677334" y="1335742"/>
            <a:ext cx="8717678" cy="4706284"/>
          </a:xfrm>
        </p:spPr>
      </p:pic>
    </p:spTree>
    <p:extLst>
      <p:ext uri="{BB962C8B-B14F-4D97-AF65-F5344CB8AC3E}">
        <p14:creationId xmlns:p14="http://schemas.microsoft.com/office/powerpoint/2010/main" val="248725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CB66-7FFC-BE2D-E177-5D07636A865A}"/>
              </a:ext>
            </a:extLst>
          </p:cNvPr>
          <p:cNvSpPr>
            <a:spLocks noGrp="1"/>
          </p:cNvSpPr>
          <p:nvPr>
            <p:ph type="title"/>
          </p:nvPr>
        </p:nvSpPr>
        <p:spPr>
          <a:xfrm>
            <a:off x="614581" y="331694"/>
            <a:ext cx="8596668" cy="788894"/>
          </a:xfrm>
        </p:spPr>
        <p:txBody>
          <a:bodyPr>
            <a:normAutofit/>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4640C8E-D90F-8CFD-2C6E-4809C370A474}"/>
              </a:ext>
            </a:extLst>
          </p:cNvPr>
          <p:cNvSpPr>
            <a:spLocks noGrp="1"/>
          </p:cNvSpPr>
          <p:nvPr>
            <p:ph idx="1"/>
          </p:nvPr>
        </p:nvSpPr>
        <p:spPr>
          <a:xfrm>
            <a:off x="448235" y="1120588"/>
            <a:ext cx="9117105" cy="5513293"/>
          </a:xfrm>
        </p:spPr>
        <p:txBody>
          <a:bodyPr>
            <a:normAutofit fontScale="25000" lnSpcReduction="20000"/>
          </a:bodyPr>
          <a:lstStyle/>
          <a:p>
            <a:pPr marL="1200150" indent="-857250" algn="just">
              <a:lnSpc>
                <a:spcPct val="170000"/>
              </a:lnSpc>
              <a:spcAft>
                <a:spcPts val="1000"/>
              </a:spcAft>
            </a:pPr>
            <a:r>
              <a:rPr lang="en-US" sz="6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Agriculture and its allied sectors are undoubtedly the largest providers of livelihoods in rural India. The agriculture sector is also a significant contributor factor to the country’s Gross Domestic Product (GDP). However, regrettable is the yield per hectare of crops in comparison to international standards. This is one of the possible causes for a higher suicide rate among marginal farmers in India. </a:t>
            </a:r>
            <a:endParaRPr lang="en-IN" sz="6800" dirty="0">
              <a:effectLst/>
              <a:latin typeface="Times New Roman" panose="02020603050405020304" pitchFamily="18" charset="0"/>
              <a:ea typeface="Calibri" panose="020F0502020204030204" pitchFamily="34" charset="0"/>
              <a:cs typeface="Times New Roman" panose="02020603050405020304" pitchFamily="18" charset="0"/>
            </a:endParaRPr>
          </a:p>
          <a:p>
            <a:pPr marL="1200150" indent="-857250" algn="just">
              <a:lnSpc>
                <a:spcPct val="170000"/>
              </a:lnSpc>
              <a:spcAft>
                <a:spcPts val="1000"/>
              </a:spcAft>
            </a:pPr>
            <a:r>
              <a:rPr lang="en-IN" sz="6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have designed the system using machine learning algorithms for betterment of farmers.</a:t>
            </a:r>
            <a:r>
              <a:rPr lang="en-IN" sz="6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6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system will suggest the best suitable crop for particular land based on content and weather parameters. </a:t>
            </a:r>
            <a:r>
              <a:rPr lang="en-US" sz="6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proposed system provides connectivity to farmers via a website. GPS helps to identify the user location. The user provides the area &amp; soil type as input.</a:t>
            </a:r>
            <a:endParaRPr lang="en-IN" sz="6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70000"/>
              </a:lnSpc>
              <a:spcAft>
                <a:spcPts val="1000"/>
              </a:spcAft>
              <a:buNone/>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167277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16C6-63FC-7500-8A87-F233337734B4}"/>
              </a:ext>
            </a:extLst>
          </p:cNvPr>
          <p:cNvSpPr>
            <a:spLocks noGrp="1"/>
          </p:cNvSpPr>
          <p:nvPr>
            <p:ph type="title"/>
          </p:nvPr>
        </p:nvSpPr>
        <p:spPr>
          <a:xfrm>
            <a:off x="677334" y="609600"/>
            <a:ext cx="8596668" cy="564776"/>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a:t>
            </a:r>
            <a:r>
              <a:rPr lang="en-US" sz="1800" i="0" dirty="0">
                <a:solidFill>
                  <a:schemeClr val="tx1"/>
                </a:solidFill>
                <a:effectLst/>
                <a:latin typeface="Times New Roman" panose="02020603050405020304" pitchFamily="18" charset="0"/>
                <a:cs typeface="Times New Roman" panose="02020603050405020304" pitchFamily="18" charset="0"/>
              </a:rPr>
              <a:t>View All Yield Prediction and Production Prediction Details</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455032A-1BED-29F0-6BA1-C1CAB89ABB64}"/>
              </a:ext>
            </a:extLst>
          </p:cNvPr>
          <p:cNvPicPr>
            <a:picLocks noGrp="1" noChangeAspect="1"/>
          </p:cNvPicPr>
          <p:nvPr>
            <p:ph idx="1"/>
          </p:nvPr>
        </p:nvPicPr>
        <p:blipFill>
          <a:blip r:embed="rId2"/>
          <a:stretch>
            <a:fillRect/>
          </a:stretch>
        </p:blipFill>
        <p:spPr>
          <a:xfrm>
            <a:off x="815788" y="1174376"/>
            <a:ext cx="8458213" cy="4867649"/>
          </a:xfrm>
        </p:spPr>
      </p:pic>
    </p:spTree>
    <p:extLst>
      <p:ext uri="{BB962C8B-B14F-4D97-AF65-F5344CB8AC3E}">
        <p14:creationId xmlns:p14="http://schemas.microsoft.com/office/powerpoint/2010/main" val="1508019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DF55-2D76-FF1A-9AB2-AD8327B6A7D5}"/>
              </a:ext>
            </a:extLst>
          </p:cNvPr>
          <p:cNvSpPr>
            <a:spLocks noGrp="1"/>
          </p:cNvSpPr>
          <p:nvPr>
            <p:ph type="title"/>
          </p:nvPr>
        </p:nvSpPr>
        <p:spPr>
          <a:xfrm>
            <a:off x="677334" y="609600"/>
            <a:ext cx="8596668" cy="430306"/>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a:t>
            </a:r>
            <a:r>
              <a:rPr lang="en-US" sz="1800" i="0" dirty="0">
                <a:solidFill>
                  <a:schemeClr val="tx1"/>
                </a:solidFill>
                <a:effectLst/>
                <a:latin typeface="Times New Roman" panose="02020603050405020304" pitchFamily="18" charset="0"/>
                <a:cs typeface="Times New Roman" panose="02020603050405020304" pitchFamily="18" charset="0"/>
              </a:rPr>
              <a:t>View All Crop Recommendations Details</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974DA9E-6EC6-CF35-B006-629FD8F8C63C}"/>
              </a:ext>
            </a:extLst>
          </p:cNvPr>
          <p:cNvPicPr>
            <a:picLocks noGrp="1" noChangeAspect="1"/>
          </p:cNvPicPr>
          <p:nvPr>
            <p:ph idx="1"/>
          </p:nvPr>
        </p:nvPicPr>
        <p:blipFill>
          <a:blip r:embed="rId2"/>
          <a:stretch>
            <a:fillRect/>
          </a:stretch>
        </p:blipFill>
        <p:spPr>
          <a:xfrm>
            <a:off x="677334" y="1290918"/>
            <a:ext cx="8439772" cy="4751107"/>
          </a:xfrm>
        </p:spPr>
      </p:pic>
    </p:spTree>
    <p:extLst>
      <p:ext uri="{BB962C8B-B14F-4D97-AF65-F5344CB8AC3E}">
        <p14:creationId xmlns:p14="http://schemas.microsoft.com/office/powerpoint/2010/main" val="1647407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78AD-853E-3C97-41A7-3BA39FEF8AD3}"/>
              </a:ext>
            </a:extLst>
          </p:cNvPr>
          <p:cNvSpPr>
            <a:spLocks noGrp="1"/>
          </p:cNvSpPr>
          <p:nvPr>
            <p:ph type="title"/>
          </p:nvPr>
        </p:nvSpPr>
        <p:spPr>
          <a:xfrm>
            <a:off x="677334" y="609600"/>
            <a:ext cx="8596668" cy="582706"/>
          </a:xfrm>
        </p:spPr>
        <p:txBody>
          <a:bodyPr>
            <a:normAutofit/>
          </a:bodyPr>
          <a:lstStyle/>
          <a:p>
            <a:r>
              <a:rPr lang="en-IN" sz="1800" dirty="0">
                <a:solidFill>
                  <a:schemeClr val="tx1"/>
                </a:solidFill>
                <a:latin typeface="Times New Roman" panose="02020603050405020304" pitchFamily="18" charset="0"/>
                <a:cs typeface="Times New Roman" panose="02020603050405020304" pitchFamily="18" charset="0"/>
              </a:rPr>
              <a:t>Fig : Service provider-&gt;view crop yield prediction per acre results</a:t>
            </a:r>
          </a:p>
        </p:txBody>
      </p:sp>
      <p:pic>
        <p:nvPicPr>
          <p:cNvPr id="5" name="Content Placeholder 4">
            <a:extLst>
              <a:ext uri="{FF2B5EF4-FFF2-40B4-BE49-F238E27FC236}">
                <a16:creationId xmlns:a16="http://schemas.microsoft.com/office/drawing/2014/main" id="{AD20C077-F6C7-E21D-2BEB-1D1B89C3CA5D}"/>
              </a:ext>
            </a:extLst>
          </p:cNvPr>
          <p:cNvPicPr>
            <a:picLocks noGrp="1" noChangeAspect="1"/>
          </p:cNvPicPr>
          <p:nvPr>
            <p:ph idx="1"/>
          </p:nvPr>
        </p:nvPicPr>
        <p:blipFill>
          <a:blip r:embed="rId2"/>
          <a:stretch>
            <a:fillRect/>
          </a:stretch>
        </p:blipFill>
        <p:spPr>
          <a:xfrm>
            <a:off x="677334" y="1326871"/>
            <a:ext cx="8596668" cy="4688447"/>
          </a:xfrm>
        </p:spPr>
      </p:pic>
    </p:spTree>
    <p:extLst>
      <p:ext uri="{BB962C8B-B14F-4D97-AF65-F5344CB8AC3E}">
        <p14:creationId xmlns:p14="http://schemas.microsoft.com/office/powerpoint/2010/main" val="151325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EFB-2B86-BD63-0310-831E090B5B16}"/>
              </a:ext>
            </a:extLst>
          </p:cNvPr>
          <p:cNvSpPr>
            <a:spLocks noGrp="1"/>
          </p:cNvSpPr>
          <p:nvPr>
            <p:ph type="title"/>
          </p:nvPr>
        </p:nvSpPr>
        <p:spPr>
          <a:xfrm>
            <a:off x="677334" y="475130"/>
            <a:ext cx="8596668" cy="582705"/>
          </a:xfrm>
        </p:spPr>
        <p:txBody>
          <a:bodyPr>
            <a:normAutofit fontScale="90000"/>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3A5E10B-26BC-04D7-9941-EFF3021632D8}"/>
              </a:ext>
            </a:extLst>
          </p:cNvPr>
          <p:cNvSpPr>
            <a:spLocks noGrp="1"/>
          </p:cNvSpPr>
          <p:nvPr>
            <p:ph idx="1"/>
          </p:nvPr>
        </p:nvSpPr>
        <p:spPr>
          <a:xfrm>
            <a:off x="677334" y="1057835"/>
            <a:ext cx="8596668" cy="5325035"/>
          </a:xfrm>
        </p:spPr>
        <p:txBody>
          <a:bodyPr>
            <a:noAutofit/>
          </a:bodyPr>
          <a:lstStyle/>
          <a:p>
            <a:pPr marL="0" indent="0" algn="just">
              <a:lnSpc>
                <a:spcPct val="150000"/>
              </a:lnSpc>
              <a:spcAft>
                <a:spcPts val="1000"/>
              </a:spcAft>
              <a:buNone/>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paper highlighted the limitations of current systems and their practical usage on yield prediction. Then walks through a viable yield prediction system to the farmers, a proposed system provides connectivity to farmers via a mobile application. The mobile application includes multiple features that users can leverage for the selection of a crop. The inbuilt predictor system helps the farmers to predict the yield of a given crop. The inbuilt recommender system allows a user exploration of the possible crops and their yield to take more educated decisions. For yield to accuracy, various machine learning algorithms such as Random Forest, ANN, SVM, MLR, and KNN were implemented and tested on the given datasets from the Maharashtra and Karnataka states. The various algorithms are compared with their accuracy. The results obtained indicate that Random Forest Regression is the best among the set of standard algorithms used on the given datasets with an accuracy of 95%. The proposed model also explored the timing of applying fertilizers and recommends appropriate duration.. </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58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A291-F4D4-C72A-8DBC-9F4E744649A8}"/>
              </a:ext>
            </a:extLst>
          </p:cNvPr>
          <p:cNvSpPr>
            <a:spLocks noGrp="1"/>
          </p:cNvSpPr>
          <p:nvPr>
            <p:ph type="title"/>
          </p:nvPr>
        </p:nvSpPr>
        <p:spPr>
          <a:xfrm>
            <a:off x="677334" y="986117"/>
            <a:ext cx="8596668" cy="851647"/>
          </a:xfrm>
        </p:spPr>
        <p:txBody>
          <a:bodyPr/>
          <a:lstStyle/>
          <a:p>
            <a:r>
              <a:rPr lang="en-IN"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D4836123-0EFA-96CC-04D6-D62B72C3E526}"/>
              </a:ext>
            </a:extLst>
          </p:cNvPr>
          <p:cNvSpPr>
            <a:spLocks noGrp="1"/>
          </p:cNvSpPr>
          <p:nvPr>
            <p:ph idx="1"/>
          </p:nvPr>
        </p:nvSpPr>
        <p:spPr/>
        <p:txBody>
          <a:bodyPr/>
          <a:lstStyle/>
          <a:p>
            <a:pPr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future work will be focused on updating the datasets from time to time to produce accurate predictions, and the processes can be automated. Another functionality to be implemented is to provide the correct type of fertilizer for the 1070given crop and location. To implement this thorough study of available fertilizers and their relationship with soil and climate needs to be done. An analysis of available statistical data needs to be done.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251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4088-C70A-D7C0-481E-74AC6E1BBC61}"/>
              </a:ext>
            </a:extLst>
          </p:cNvPr>
          <p:cNvSpPr>
            <a:spLocks noGrp="1"/>
          </p:cNvSpPr>
          <p:nvPr>
            <p:ph type="title"/>
          </p:nvPr>
        </p:nvSpPr>
        <p:spPr>
          <a:xfrm>
            <a:off x="677334" y="609600"/>
            <a:ext cx="8596668" cy="672353"/>
          </a:xfrm>
        </p:spPr>
        <p:txBody>
          <a:bodyPr/>
          <a:lstStyle/>
          <a:p>
            <a:r>
              <a:rPr lang="en-IN" dirty="0"/>
              <a:t>References</a:t>
            </a:r>
          </a:p>
        </p:txBody>
      </p:sp>
      <p:sp>
        <p:nvSpPr>
          <p:cNvPr id="3" name="Content Placeholder 2">
            <a:extLst>
              <a:ext uri="{FF2B5EF4-FFF2-40B4-BE49-F238E27FC236}">
                <a16:creationId xmlns:a16="http://schemas.microsoft.com/office/drawing/2014/main" id="{B3312BF1-CB7C-C5AD-DE9C-CC7AF107090D}"/>
              </a:ext>
            </a:extLst>
          </p:cNvPr>
          <p:cNvSpPr>
            <a:spLocks noGrp="1"/>
          </p:cNvSpPr>
          <p:nvPr>
            <p:ph idx="1"/>
          </p:nvPr>
        </p:nvSpPr>
        <p:spPr>
          <a:xfrm>
            <a:off x="677334" y="1532965"/>
            <a:ext cx="8596668" cy="4957482"/>
          </a:xfrm>
        </p:spPr>
        <p:txBody>
          <a:bodyPr>
            <a:noAutofit/>
          </a:bodyPr>
          <a:lstStyle/>
          <a:p>
            <a:pPr marL="0" indent="0">
              <a:lnSpc>
                <a:spcPct val="115000"/>
              </a:lnSpc>
              <a:spcAft>
                <a:spcPts val="1000"/>
              </a:spcAft>
              <a:buNone/>
            </a:pP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Johnson LK, Bloom JD, Dunning RD, Gunter CC, Boyette MD Creamer NG, “Farmer harvest decisions and vegetable loss in primary</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production. Agricultural Systems”, 2019 Nov 1;176:102672.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Jain A. “Analysis of growth and instability in the area, production, yield,</a:t>
            </a:r>
            <a:r>
              <a:rPr lang="en-IN" dirty="0">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price of rice in India”, Journal of Social Change and Development,</a:t>
            </a:r>
            <a:r>
              <a:rPr lang="en-IN" dirty="0">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2018;2:46-66</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Manjula E, Djodiltachoumy S, “A model for prediction of crop yield ” International Journal of Computational Intelligence and Informatics,2017 Mar;6(4):2349-6363.</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Wolfert S, Ge L, Verdouw C, Bogaardt MJ, “Big data in smart farming–a review. Agricultural Systems”, 2017 May 1;153:69-80.</a:t>
            </a:r>
          </a:p>
          <a:p>
            <a:pPr marL="0" indent="0">
              <a:lnSpc>
                <a:spcPct val="115000"/>
              </a:lnSpc>
              <a:spcAft>
                <a:spcPts val="1000"/>
              </a:spcAft>
              <a:buNone/>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https://web.dev/progressive-web-apps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https://www.wikipedia.org/</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endPar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38823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6E801-807C-56D4-DF59-984AA089D6C0}"/>
              </a:ext>
            </a:extLst>
          </p:cNvPr>
          <p:cNvSpPr>
            <a:spLocks noGrp="1"/>
          </p:cNvSpPr>
          <p:nvPr>
            <p:ph idx="1"/>
          </p:nvPr>
        </p:nvSpPr>
        <p:spPr>
          <a:xfrm>
            <a:off x="704228" y="3065929"/>
            <a:ext cx="8596668" cy="1147483"/>
          </a:xfrm>
        </p:spPr>
        <p:txBody>
          <a:bodyPr>
            <a:noAutofit/>
          </a:bodyPr>
          <a:lstStyle/>
          <a:p>
            <a:pPr marL="0" indent="0" algn="ctr">
              <a:lnSpc>
                <a:spcPct val="115000"/>
              </a:lnSpc>
              <a:spcAft>
                <a:spcPts val="1000"/>
              </a:spcAft>
              <a:buNone/>
            </a:pPr>
            <a:r>
              <a:rPr lang="en-IN"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4735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50A0B4-8AA8-32EB-09AB-4273F1CC7329}"/>
              </a:ext>
            </a:extLst>
          </p:cNvPr>
          <p:cNvSpPr>
            <a:spLocks noGrp="1"/>
          </p:cNvSpPr>
          <p:nvPr>
            <p:ph idx="1"/>
          </p:nvPr>
        </p:nvSpPr>
        <p:spPr>
          <a:xfrm>
            <a:off x="650969" y="949512"/>
            <a:ext cx="8596312" cy="5495925"/>
          </a:xfrm>
        </p:spPr>
        <p:txBody>
          <a:bodyPr>
            <a:normAutofit/>
          </a:bodyPr>
          <a:lstStyle/>
          <a:p>
            <a:pPr algn="just">
              <a:lnSpc>
                <a:spcPct val="15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Machine learning algorithms allow choosing the most profitable crop list or predicting the crop yield for a user-selected crop. To predict the crop yield, selected Machine Learning algorithms such as Support Vector Machine (SVM), Artificial Neural Network (ANN), Random Forest (RF), Multivariate Linear Regression (MLR), and K-Nearest Neighbor (KNN) are used. Among them, the Random Forest showed the best results with 95% accuracy. </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700" dirty="0"/>
          </a:p>
        </p:txBody>
      </p:sp>
    </p:spTree>
    <p:extLst>
      <p:ext uri="{BB962C8B-B14F-4D97-AF65-F5344CB8AC3E}">
        <p14:creationId xmlns:p14="http://schemas.microsoft.com/office/powerpoint/2010/main" val="1885819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562A-25EC-C4F6-7A3F-131B826FA380}"/>
              </a:ext>
            </a:extLst>
          </p:cNvPr>
          <p:cNvSpPr>
            <a:spLocks noGrp="1"/>
          </p:cNvSpPr>
          <p:nvPr>
            <p:ph type="title"/>
          </p:nvPr>
        </p:nvSpPr>
        <p:spPr>
          <a:xfrm>
            <a:off x="677334" y="322729"/>
            <a:ext cx="8596668" cy="654424"/>
          </a:xfrm>
        </p:spPr>
        <p:txBody>
          <a:bodyPr>
            <a:normAutofit/>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A6A8AD-F844-3DF0-1DC0-68387742231E}"/>
              </a:ext>
            </a:extLst>
          </p:cNvPr>
          <p:cNvSpPr>
            <a:spLocks noGrp="1"/>
          </p:cNvSpPr>
          <p:nvPr>
            <p:ph idx="1"/>
          </p:nvPr>
        </p:nvSpPr>
        <p:spPr>
          <a:xfrm>
            <a:off x="677334" y="1129553"/>
            <a:ext cx="8596668" cy="4911809"/>
          </a:xfrm>
        </p:spPr>
        <p:txBody>
          <a:bodyPr>
            <a:noAutofit/>
          </a:bodyPr>
          <a:lstStyle/>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Agriculture, as we all know, is the foundation of the Indian economy. Agriculture is an important occupation in India. More than 60% of the country's land is used for agriculture, which feeds 1.3 billion people .</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Agriculture is the cultivation of plants and animals. In India, agriculture gave rise to civilization. We need soil to cultivate crops. As a result, soil is a critical factor in agriculture. </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Soil health is essential for good food production. It provides the roots with essential nutrients, water, oxygen, and support. Soil is the foundation of the food system, as well as the location of all plants used in food production. </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India, several soil varieties are available. They are alluvial soil (cotton, rice), black soil (sugarcane, sunflower), red soil (corn, ragi), laterite soil (pulses, tea, coffee), and so on. </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52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04287F-BD10-4152-3DB7-FB66C943ADAA}"/>
              </a:ext>
            </a:extLst>
          </p:cNvPr>
          <p:cNvSpPr>
            <a:spLocks noGrp="1"/>
          </p:cNvSpPr>
          <p:nvPr>
            <p:ph idx="1"/>
          </p:nvPr>
        </p:nvSpPr>
        <p:spPr>
          <a:xfrm>
            <a:off x="677863" y="708212"/>
            <a:ext cx="8596312" cy="5333813"/>
          </a:xfrm>
        </p:spPr>
        <p:txBody>
          <a:bodyPr/>
          <a:lstStyle/>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Many studies have been conducted to improve agricultural planning. The crop can be recommended using a machine learning technique. </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Machine learning is an subfield of artificial intelligence that describes a machine's ability to mimic intelligent human behaviour</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Artificial intelligence systems are employed in the same way as humans do to automate complex tasks. Machine learning begins with data, such as financial transactions, individuals, or photos. The information is collected and processed to be utilized as training data for the machine learning system. If the data is more then the software shows better results. After that, the developer select a ML model to use, input the data, and train the system to find patterns or make predictions on its own.</a:t>
            </a:r>
          </a:p>
          <a:p>
            <a:pPr algn="just"/>
            <a:endParaRPr lang="en-IN" dirty="0"/>
          </a:p>
        </p:txBody>
      </p:sp>
    </p:spTree>
    <p:extLst>
      <p:ext uri="{BB962C8B-B14F-4D97-AF65-F5344CB8AC3E}">
        <p14:creationId xmlns:p14="http://schemas.microsoft.com/office/powerpoint/2010/main" val="67396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735D-AE7D-918D-967B-9452B76F8AC8}"/>
              </a:ext>
            </a:extLst>
          </p:cNvPr>
          <p:cNvSpPr>
            <a:spLocks noGrp="1"/>
          </p:cNvSpPr>
          <p:nvPr>
            <p:ph type="title"/>
          </p:nvPr>
        </p:nvSpPr>
        <p:spPr>
          <a:xfrm>
            <a:off x="242047" y="286872"/>
            <a:ext cx="9031955" cy="860610"/>
          </a:xfrm>
        </p:spPr>
        <p:txBody>
          <a:bodyPr/>
          <a:lstStyle/>
          <a:p>
            <a:r>
              <a:rPr lang="en-IN" sz="3600" dirty="0">
                <a:effectLst/>
                <a:latin typeface="Times New Roman" panose="02020603050405020304" pitchFamily="18" charset="0"/>
                <a:ea typeface="Calibri" panose="020F0502020204030204" pitchFamily="34"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927B34-2ED2-1D97-045F-B8DDB8FC802B}"/>
              </a:ext>
            </a:extLst>
          </p:cNvPr>
          <p:cNvSpPr>
            <a:spLocks noGrp="1"/>
          </p:cNvSpPr>
          <p:nvPr>
            <p:ph idx="1"/>
          </p:nvPr>
        </p:nvSpPr>
        <p:spPr>
          <a:xfrm>
            <a:off x="82930" y="1021975"/>
            <a:ext cx="9726706" cy="5549153"/>
          </a:xfrm>
        </p:spPr>
        <p:txBody>
          <a:bodyPr>
            <a:normAutofit/>
          </a:bodyPr>
          <a:lstStyle/>
          <a:p>
            <a:pPr algn="just">
              <a:lnSpc>
                <a:spcPct val="160000"/>
              </a:lnSpc>
              <a:spcAft>
                <a:spcPts val="100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A study of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machine learning algorithms </a:t>
            </a:r>
            <a:r>
              <a:rPr lang="en-IN" dirty="0">
                <a:effectLst/>
                <a:latin typeface="Times New Roman" panose="02020603050405020304" pitchFamily="18" charset="0"/>
                <a:ea typeface="Calibri" panose="020F0502020204030204" pitchFamily="34" charset="0"/>
                <a:cs typeface="Times New Roman" panose="02020603050405020304" pitchFamily="18" charset="0"/>
              </a:rPr>
              <a:t>was conducted in a research paper by Rashi Agarwal. This system would help farmers make educated decisions about which crops to grow based on a variety of environmental and geographical factors. They employed decision trees, KNNs, Random Forests, and neural networks. The neural network had the highest accuracy of all of them.</a:t>
            </a:r>
          </a:p>
          <a:p>
            <a:pPr algn="just">
              <a:lnSpc>
                <a:spcPct val="160000"/>
              </a:lnSpc>
              <a:spcAft>
                <a:spcPts val="100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Priyadarshini conducted a study on machine learning algorithms in her research article. This technology reduces crop failure and decreases productivity by supporting farmers in choosing the proper crop and provide the data that regular farmers do not maintain. </a:t>
            </a:r>
          </a:p>
          <a:p>
            <a:pPr algn="just">
              <a:lnSpc>
                <a:spcPct val="160000"/>
              </a:lnSpc>
              <a:spcAft>
                <a:spcPts val="100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 Mayank conducted research on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crop yield prediction </a:t>
            </a:r>
            <a:r>
              <a:rPr lang="en-IN" dirty="0">
                <a:effectLst/>
                <a:latin typeface="Times New Roman" panose="02020603050405020304" pitchFamily="18" charset="0"/>
                <a:ea typeface="Calibri" panose="020F0502020204030204" pitchFamily="34" charset="0"/>
                <a:cs typeface="Times New Roman" panose="02020603050405020304" pitchFamily="18" charset="0"/>
              </a:rPr>
              <a:t>using a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mining</a:t>
            </a:r>
            <a:r>
              <a:rPr lang="en-IN" dirty="0">
                <a:effectLst/>
                <a:latin typeface="Times New Roman" panose="02020603050405020304" pitchFamily="18" charset="0"/>
                <a:ea typeface="Calibri" panose="020F0502020204030204" pitchFamily="34" charset="0"/>
                <a:cs typeface="Times New Roman" panose="02020603050405020304" pitchFamily="18" charset="0"/>
              </a:rPr>
              <a:t> technique. They used a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random forest </a:t>
            </a:r>
            <a:r>
              <a:rPr lang="en-IN" dirty="0">
                <a:effectLst/>
                <a:latin typeface="Times New Roman" panose="02020603050405020304" pitchFamily="18" charset="0"/>
                <a:ea typeface="Calibri" panose="020F0502020204030204" pitchFamily="34" charset="0"/>
                <a:cs typeface="Times New Roman" panose="02020603050405020304" pitchFamily="18" charset="0"/>
              </a:rPr>
              <a:t>classifier because it can perform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classification and regression tasks</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user-friendly website built that can be used by anyone to predict crop yield for their choice of crop by giving climate data for that area.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76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0AA3-FE12-F16F-1C08-8693644D9C07}"/>
              </a:ext>
            </a:extLst>
          </p:cNvPr>
          <p:cNvSpPr>
            <a:spLocks noGrp="1"/>
          </p:cNvSpPr>
          <p:nvPr>
            <p:ph type="title"/>
          </p:nvPr>
        </p:nvSpPr>
        <p:spPr>
          <a:xfrm>
            <a:off x="677334" y="331695"/>
            <a:ext cx="8596668" cy="591670"/>
          </a:xfrm>
        </p:spPr>
        <p:txBody>
          <a:bodyPr>
            <a:normAutofit fontScale="90000"/>
          </a:bodyPr>
          <a:lstStyle/>
          <a:p>
            <a:r>
              <a:rPr lang="en-US" sz="3600" dirty="0">
                <a:effectLst/>
                <a:latin typeface="Times New Roman" panose="02020603050405020304" pitchFamily="18" charset="0"/>
                <a:ea typeface="Calibri" panose="020F0502020204030204" pitchFamily="34" charset="0"/>
              </a:rPr>
              <a:t>EXISTING SYSTEM</a:t>
            </a:r>
            <a:br>
              <a:rPr lang="en-IN" sz="3600" dirty="0">
                <a:effectLst/>
                <a:latin typeface="Times New Roman" panose="02020603050405020304" pitchFamily="18"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08D4DCBC-42CC-F508-2587-F12A35AD5F49}"/>
              </a:ext>
            </a:extLst>
          </p:cNvPr>
          <p:cNvSpPr>
            <a:spLocks noGrp="1"/>
          </p:cNvSpPr>
          <p:nvPr>
            <p:ph idx="1"/>
          </p:nvPr>
        </p:nvSpPr>
        <p:spPr>
          <a:xfrm>
            <a:off x="677334" y="923364"/>
            <a:ext cx="8596668" cy="5253317"/>
          </a:xfrm>
        </p:spPr>
        <p:txBody>
          <a:bodyPr>
            <a:noAutofit/>
          </a:bodyPr>
          <a:lstStyle/>
          <a:p>
            <a:pPr marL="342900" lvl="0" indent="-342900" algn="just">
              <a:lnSpc>
                <a:spcPct val="150000"/>
              </a:lnSpc>
              <a:spcAft>
                <a:spcPts val="1000"/>
              </a:spcAft>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One of the early works developed a dedicated website to assess the impact of weather parameters on crop production in the identified districts of Madhya Pradesh. The districts were selected on the basis of the region covered by the crop. Based on these criteria, the first five top districts with a maximum crop area were chosen. </a:t>
            </a:r>
          </a:p>
          <a:p>
            <a:pPr marL="342900" lvl="0" indent="-342900" algn="just">
              <a:lnSpc>
                <a:spcPct val="150000"/>
              </a:lnSpc>
              <a:spcAft>
                <a:spcPts val="1000"/>
              </a:spcAft>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basis of the crops selected for the study was on prevailing crops in the selected districts. The crops picked included maize, soybean, wheat and paddy, for which the yield for a continuous period of 20 years of knowledge, were tabulated. The accuracy of the established model ranged from 76% to 90% for the chosen crops with an average accuracy of 82%.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4384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43B279-6D50-E0ED-4FE8-133AA1FD1E79}"/>
              </a:ext>
            </a:extLst>
          </p:cNvPr>
          <p:cNvSpPr>
            <a:spLocks noGrp="1"/>
          </p:cNvSpPr>
          <p:nvPr>
            <p:ph idx="1"/>
          </p:nvPr>
        </p:nvSpPr>
        <p:spPr>
          <a:xfrm>
            <a:off x="507533" y="403878"/>
            <a:ext cx="8596312" cy="6221039"/>
          </a:xfrm>
        </p:spPr>
        <p:txBody>
          <a:bodyPr>
            <a:normAutofit/>
          </a:bodyPr>
          <a:lstStyle/>
          <a:p>
            <a:pPr marL="0" indent="0" algn="just">
              <a:lnSpc>
                <a:spcPct val="160000"/>
              </a:lnSpc>
              <a:buNone/>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The system used both supervised as well as unsupervised ML algorithms and compares the results of the two.</a:t>
            </a:r>
          </a:p>
          <a:p>
            <a:pPr indent="0" algn="just">
              <a:lnSpc>
                <a:spcPct val="160000"/>
              </a:lnSpc>
              <a:spcAft>
                <a:spcPts val="1000"/>
              </a:spcAft>
              <a:buNone/>
            </a:pPr>
            <a:r>
              <a:rPr lang="en-US" sz="2100" b="1" u="sng"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Disadvantages:</a:t>
            </a:r>
            <a:endParaRPr lang="en-IN" sz="2100" u="sng"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10000"/>
              </a:lnSpc>
              <a:spcAft>
                <a:spcPts val="1000"/>
              </a:spcAft>
              <a:buNone/>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1) An existing model doesn't predict the crop yield for the data sets of the given region.</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10000"/>
              </a:lnSpc>
              <a:spcAft>
                <a:spcPts val="1000"/>
              </a:spcAft>
              <a:buNone/>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2) The data sets are </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not cleaned and pre processed</a:t>
            </a: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 The null values are not replaced with   mean values.</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3190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893</TotalTime>
  <Words>1873</Words>
  <Application>Microsoft Office PowerPoint</Application>
  <PresentationFormat>Widescreen</PresentationFormat>
  <Paragraphs>120</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Arial MT</vt:lpstr>
      <vt:lpstr>Calibri</vt:lpstr>
      <vt:lpstr>Courier New</vt:lpstr>
      <vt:lpstr>Segoe UI Symbol</vt:lpstr>
      <vt:lpstr>Times New Roman</vt:lpstr>
      <vt:lpstr>TimesNewRomanPSMT</vt:lpstr>
      <vt:lpstr>Trebuchet MS</vt:lpstr>
      <vt:lpstr>Wingdings</vt:lpstr>
      <vt:lpstr>Wingdings 3</vt:lpstr>
      <vt:lpstr>Facet</vt:lpstr>
      <vt:lpstr>Department of Computer Science &amp; Engineering Mini Project On Suggesting proper crop using field types</vt:lpstr>
      <vt:lpstr>Table of Contents:</vt:lpstr>
      <vt:lpstr>ABSTRACT</vt:lpstr>
      <vt:lpstr>PowerPoint Presentation</vt:lpstr>
      <vt:lpstr>INTRODUCTION</vt:lpstr>
      <vt:lpstr>PowerPoint Presentation</vt:lpstr>
      <vt:lpstr>LITERATURE SURVEY</vt:lpstr>
      <vt:lpstr>EXISTING SYSTEM </vt:lpstr>
      <vt:lpstr>PowerPoint Presentation</vt:lpstr>
      <vt:lpstr>PROPOSED SYSTEM</vt:lpstr>
      <vt:lpstr>SYSTEM REQUIREMENTS</vt:lpstr>
      <vt:lpstr>PowerPoint Presentation</vt:lpstr>
      <vt:lpstr>Findings of the project</vt:lpstr>
      <vt:lpstr>DATA FLOW DIAGRAM:</vt:lpstr>
      <vt:lpstr>Class diagram:</vt:lpstr>
      <vt:lpstr>Use Case diagram:</vt:lpstr>
      <vt:lpstr>Sequence diagram:</vt:lpstr>
      <vt:lpstr>SYSTEM  ARCHITECTURE:</vt:lpstr>
      <vt:lpstr>PowerPoint Presentation</vt:lpstr>
      <vt:lpstr>Output screens:</vt:lpstr>
      <vt:lpstr>PowerPoint Presentation</vt:lpstr>
      <vt:lpstr>PowerPoint Presentation</vt:lpstr>
      <vt:lpstr>PowerPoint Presentation</vt:lpstr>
      <vt:lpstr>PowerPoint Presentation</vt:lpstr>
      <vt:lpstr>PowerPoint Presentation</vt:lpstr>
      <vt:lpstr>Fig : Service provider-&gt;view all remote user page</vt:lpstr>
      <vt:lpstr>Fig : Service provider-&gt;browse agriculture datasets and train test</vt:lpstr>
      <vt:lpstr>Fig : Service provider-&gt;view trained and tested accuracy in bar chart</vt:lpstr>
      <vt:lpstr>Fig : Service provider-&gt;view trained and tested accuracy results</vt:lpstr>
      <vt:lpstr>Fig : Service provider-&gt;View All Yield Prediction and Production Prediction Details</vt:lpstr>
      <vt:lpstr>Fig : Service provider-&gt;View All Crop Recommendations Details</vt:lpstr>
      <vt:lpstr>Fig : Service provider-&gt;view crop yield prediction per acre results</vt:lpstr>
      <vt:lpstr>CONCLUSION:</vt:lpstr>
      <vt:lpstr>Future enhancements: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&amp; Engineering Mini Project On Suggesting crops using field types</dc:title>
  <dc:creator>Sai krishna Goud</dc:creator>
  <cp:lastModifiedBy>Sai krishna Goud</cp:lastModifiedBy>
  <cp:revision>11</cp:revision>
  <dcterms:created xsi:type="dcterms:W3CDTF">2022-11-23T02:53:55Z</dcterms:created>
  <dcterms:modified xsi:type="dcterms:W3CDTF">2022-11-25T02:44:27Z</dcterms:modified>
</cp:coreProperties>
</file>